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31"/>
  </p:notesMasterIdLst>
  <p:sldIdLst>
    <p:sldId id="256" r:id="rId2"/>
    <p:sldId id="322" r:id="rId3"/>
    <p:sldId id="257" r:id="rId4"/>
    <p:sldId id="261" r:id="rId5"/>
    <p:sldId id="282" r:id="rId6"/>
    <p:sldId id="312" r:id="rId7"/>
    <p:sldId id="313" r:id="rId8"/>
    <p:sldId id="314" r:id="rId9"/>
    <p:sldId id="315" r:id="rId10"/>
    <p:sldId id="291" r:id="rId11"/>
    <p:sldId id="311" r:id="rId12"/>
    <p:sldId id="316" r:id="rId13"/>
    <p:sldId id="317" r:id="rId14"/>
    <p:sldId id="295" r:id="rId15"/>
    <p:sldId id="296" r:id="rId16"/>
    <p:sldId id="300" r:id="rId17"/>
    <p:sldId id="318" r:id="rId18"/>
    <p:sldId id="263" r:id="rId19"/>
    <p:sldId id="302" r:id="rId20"/>
    <p:sldId id="258" r:id="rId21"/>
    <p:sldId id="319" r:id="rId22"/>
    <p:sldId id="323" r:id="rId23"/>
    <p:sldId id="324" r:id="rId24"/>
    <p:sldId id="325" r:id="rId25"/>
    <p:sldId id="326" r:id="rId26"/>
    <p:sldId id="327" r:id="rId27"/>
    <p:sldId id="320" r:id="rId28"/>
    <p:sldId id="321" r:id="rId29"/>
    <p:sldId id="277" r:id="rId30"/>
  </p:sldIdLst>
  <p:sldSz cx="18288000" cy="10287000"/>
  <p:notesSz cx="6858000" cy="9144000"/>
  <p:embeddedFontLst>
    <p:embeddedFont>
      <p:font typeface="Source Sans Pro" panose="020B0503030403020204" pitchFamily="34" charset="0"/>
      <p:regular r:id="rId32"/>
      <p:bold r:id="rId33"/>
      <p:italic r:id="rId34"/>
      <p:boldItalic r:id="rId35"/>
    </p:embeddedFont>
    <p:embeddedFont>
      <p:font typeface="Source Sans Pro Bold" panose="020B0703030403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559"/>
    <a:srgbClr val="993366"/>
    <a:srgbClr val="F2F2F2"/>
    <a:srgbClr val="D4B1E0"/>
    <a:srgbClr val="D7BFE0"/>
    <a:srgbClr val="F98E83"/>
    <a:srgbClr val="F06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9E3908-2E69-40EC-85E8-6B67AA1725F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B09CEE-51B3-4074-BDBC-07C086AD3F7A}">
      <dgm:prSet phldrT="[Text]"/>
      <dgm:spPr>
        <a:solidFill>
          <a:srgbClr val="D4B1E0"/>
        </a:solidFill>
        <a:ln>
          <a:noFill/>
        </a:ln>
      </dgm:spPr>
      <dgm:t>
        <a:bodyPr/>
        <a:lstStyle/>
        <a:p>
          <a:r>
            <a:rPr lang="en-US" b="1" dirty="0"/>
            <a:t>Do</a:t>
          </a:r>
        </a:p>
      </dgm:t>
    </dgm:pt>
    <dgm:pt modelId="{C06FC9DE-1021-4261-9BDC-F1C534AD2563}" type="parTrans" cxnId="{DA4B6BDC-C6FA-4479-8E57-1D97A9257502}">
      <dgm:prSet/>
      <dgm:spPr/>
      <dgm:t>
        <a:bodyPr/>
        <a:lstStyle/>
        <a:p>
          <a:endParaRPr lang="en-US"/>
        </a:p>
      </dgm:t>
    </dgm:pt>
    <dgm:pt modelId="{82D97E76-8AD2-4413-AFE9-370CDE9009AE}" type="sibTrans" cxnId="{DA4B6BDC-C6FA-4479-8E57-1D97A9257502}">
      <dgm:prSet/>
      <dgm:spPr/>
      <dgm:t>
        <a:bodyPr/>
        <a:lstStyle/>
        <a:p>
          <a:endParaRPr lang="en-US"/>
        </a:p>
      </dgm:t>
    </dgm:pt>
    <dgm:pt modelId="{5949E6FF-F37D-42EF-91FF-4649B6B02F28}">
      <dgm:prSet phldrT="[Text]" custT="1"/>
      <dgm:spPr>
        <a:solidFill>
          <a:srgbClr val="D7BFE0">
            <a:alpha val="35000"/>
          </a:srgb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Do draft job descriptions that accurately describe the positions and list the “essential functions.” </a:t>
          </a:r>
        </a:p>
      </dgm:t>
    </dgm:pt>
    <dgm:pt modelId="{3508D49F-BC10-426F-92C1-652CF238C64B}" type="parTrans" cxnId="{0AFBA71B-153F-4A90-9677-411B7A907C66}">
      <dgm:prSet/>
      <dgm:spPr/>
      <dgm:t>
        <a:bodyPr/>
        <a:lstStyle/>
        <a:p>
          <a:endParaRPr lang="en-US"/>
        </a:p>
      </dgm:t>
    </dgm:pt>
    <dgm:pt modelId="{71449344-CA2E-4145-B28F-DEE277BCAD74}" type="sibTrans" cxnId="{0AFBA71B-153F-4A90-9677-411B7A907C66}">
      <dgm:prSet/>
      <dgm:spPr/>
      <dgm:t>
        <a:bodyPr/>
        <a:lstStyle/>
        <a:p>
          <a:endParaRPr lang="en-US"/>
        </a:p>
      </dgm:t>
    </dgm:pt>
    <dgm:pt modelId="{E3EBF856-FC54-4AF9-BAC7-F4EF65BF3F12}">
      <dgm:prSet phldrT="[Text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b="1" dirty="0"/>
            <a:t>Don’t</a:t>
          </a:r>
        </a:p>
      </dgm:t>
    </dgm:pt>
    <dgm:pt modelId="{0A071F04-F782-44E4-A1A9-B766669410A8}" type="parTrans" cxnId="{DB2BE28A-10D3-45EF-896C-9B0B4BDA7302}">
      <dgm:prSet/>
      <dgm:spPr/>
      <dgm:t>
        <a:bodyPr/>
        <a:lstStyle/>
        <a:p>
          <a:endParaRPr lang="en-US"/>
        </a:p>
      </dgm:t>
    </dgm:pt>
    <dgm:pt modelId="{CF7FC820-3E15-4C95-B922-499E006425D0}" type="sibTrans" cxnId="{DB2BE28A-10D3-45EF-896C-9B0B4BDA7302}">
      <dgm:prSet/>
      <dgm:spPr/>
      <dgm:t>
        <a:bodyPr/>
        <a:lstStyle/>
        <a:p>
          <a:endParaRPr lang="en-US"/>
        </a:p>
      </dgm:t>
    </dgm:pt>
    <dgm:pt modelId="{B82D59DF-57BD-4BCE-84DD-5375E2FF22B5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use advertisements that directly or indirectly express a preference for (or exclude) a person of a particular protected class status (age, sex, race, religion, disability status, etc.). </a:t>
          </a:r>
        </a:p>
      </dgm:t>
    </dgm:pt>
    <dgm:pt modelId="{E2DB8423-6E27-4898-A655-6452834FEB9D}" type="parTrans" cxnId="{2707D47B-9DDC-4681-A32B-19527582B4FB}">
      <dgm:prSet/>
      <dgm:spPr/>
      <dgm:t>
        <a:bodyPr/>
        <a:lstStyle/>
        <a:p>
          <a:endParaRPr lang="en-US"/>
        </a:p>
      </dgm:t>
    </dgm:pt>
    <dgm:pt modelId="{4F1443E9-E032-4AD5-BD50-81B067DB7F9B}" type="sibTrans" cxnId="{2707D47B-9DDC-4681-A32B-19527582B4FB}">
      <dgm:prSet/>
      <dgm:spPr/>
      <dgm:t>
        <a:bodyPr/>
        <a:lstStyle/>
        <a:p>
          <a:endParaRPr lang="en-US"/>
        </a:p>
      </dgm:t>
    </dgm:pt>
    <dgm:pt modelId="{A46A7684-C77F-460B-AA6D-51F39E0110CD}" type="pres">
      <dgm:prSet presAssocID="{C29E3908-2E69-40EC-85E8-6B67AA1725F5}" presName="Name0" presStyleCnt="0">
        <dgm:presLayoutVars>
          <dgm:dir/>
          <dgm:animLvl val="lvl"/>
          <dgm:resizeHandles val="exact"/>
        </dgm:presLayoutVars>
      </dgm:prSet>
      <dgm:spPr/>
    </dgm:pt>
    <dgm:pt modelId="{FFBF215C-2295-463F-A1B1-1C20F1003659}" type="pres">
      <dgm:prSet presAssocID="{BAB09CEE-51B3-4074-BDBC-07C086AD3F7A}" presName="composite" presStyleCnt="0"/>
      <dgm:spPr/>
    </dgm:pt>
    <dgm:pt modelId="{8C3F0090-68A4-455F-A914-8FDAA46A009B}" type="pres">
      <dgm:prSet presAssocID="{BAB09CEE-51B3-4074-BDBC-07C086AD3F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DCFB2B-D469-4501-B872-A6393DEBEF20}" type="pres">
      <dgm:prSet presAssocID="{BAB09CEE-51B3-4074-BDBC-07C086AD3F7A}" presName="desTx" presStyleLbl="alignAccFollowNode1" presStyleIdx="0" presStyleCnt="2">
        <dgm:presLayoutVars>
          <dgm:bulletEnabled val="1"/>
        </dgm:presLayoutVars>
      </dgm:prSet>
      <dgm:spPr/>
    </dgm:pt>
    <dgm:pt modelId="{7962B9DB-9BDA-47E0-849D-3DF72ED10A4C}" type="pres">
      <dgm:prSet presAssocID="{82D97E76-8AD2-4413-AFE9-370CDE9009AE}" presName="space" presStyleCnt="0"/>
      <dgm:spPr/>
    </dgm:pt>
    <dgm:pt modelId="{9EF4ED23-2C76-42DB-8046-35235CD2D0C6}" type="pres">
      <dgm:prSet presAssocID="{E3EBF856-FC54-4AF9-BAC7-F4EF65BF3F12}" presName="composite" presStyleCnt="0"/>
      <dgm:spPr/>
    </dgm:pt>
    <dgm:pt modelId="{13CF18A5-B86B-4E66-909B-7BE85E1ABB84}" type="pres">
      <dgm:prSet presAssocID="{E3EBF856-FC54-4AF9-BAC7-F4EF65BF3F1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C8729AC-17A0-490A-A905-EC0DC86C21D2}" type="pres">
      <dgm:prSet presAssocID="{E3EBF856-FC54-4AF9-BAC7-F4EF65BF3F1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D415903-982E-4CA0-BABC-65603F0D1DD3}" type="presOf" srcId="{C29E3908-2E69-40EC-85E8-6B67AA1725F5}" destId="{A46A7684-C77F-460B-AA6D-51F39E0110CD}" srcOrd="0" destOrd="0" presId="urn:microsoft.com/office/officeart/2005/8/layout/hList1"/>
    <dgm:cxn modelId="{0AFBA71B-153F-4A90-9677-411B7A907C66}" srcId="{BAB09CEE-51B3-4074-BDBC-07C086AD3F7A}" destId="{5949E6FF-F37D-42EF-91FF-4649B6B02F28}" srcOrd="0" destOrd="0" parTransId="{3508D49F-BC10-426F-92C1-652CF238C64B}" sibTransId="{71449344-CA2E-4145-B28F-DEE277BCAD74}"/>
    <dgm:cxn modelId="{0D1FB745-3B86-405E-9DB1-F67D6E628A57}" type="presOf" srcId="{E3EBF856-FC54-4AF9-BAC7-F4EF65BF3F12}" destId="{13CF18A5-B86B-4E66-909B-7BE85E1ABB84}" srcOrd="0" destOrd="0" presId="urn:microsoft.com/office/officeart/2005/8/layout/hList1"/>
    <dgm:cxn modelId="{2707D47B-9DDC-4681-A32B-19527582B4FB}" srcId="{E3EBF856-FC54-4AF9-BAC7-F4EF65BF3F12}" destId="{B82D59DF-57BD-4BCE-84DD-5375E2FF22B5}" srcOrd="0" destOrd="0" parTransId="{E2DB8423-6E27-4898-A655-6452834FEB9D}" sibTransId="{4F1443E9-E032-4AD5-BD50-81B067DB7F9B}"/>
    <dgm:cxn modelId="{DB2BE28A-10D3-45EF-896C-9B0B4BDA7302}" srcId="{C29E3908-2E69-40EC-85E8-6B67AA1725F5}" destId="{E3EBF856-FC54-4AF9-BAC7-F4EF65BF3F12}" srcOrd="1" destOrd="0" parTransId="{0A071F04-F782-44E4-A1A9-B766669410A8}" sibTransId="{CF7FC820-3E15-4C95-B922-499E006425D0}"/>
    <dgm:cxn modelId="{90E57AD1-64A7-4CDC-8671-55260F130CEE}" type="presOf" srcId="{BAB09CEE-51B3-4074-BDBC-07C086AD3F7A}" destId="{8C3F0090-68A4-455F-A914-8FDAA46A009B}" srcOrd="0" destOrd="0" presId="urn:microsoft.com/office/officeart/2005/8/layout/hList1"/>
    <dgm:cxn modelId="{E90021D9-2BC5-4F8A-BAB0-5C2741A09ADC}" type="presOf" srcId="{5949E6FF-F37D-42EF-91FF-4649B6B02F28}" destId="{93DCFB2B-D469-4501-B872-A6393DEBEF20}" srcOrd="0" destOrd="0" presId="urn:microsoft.com/office/officeart/2005/8/layout/hList1"/>
    <dgm:cxn modelId="{DA4B6BDC-C6FA-4479-8E57-1D97A9257502}" srcId="{C29E3908-2E69-40EC-85E8-6B67AA1725F5}" destId="{BAB09CEE-51B3-4074-BDBC-07C086AD3F7A}" srcOrd="0" destOrd="0" parTransId="{C06FC9DE-1021-4261-9BDC-F1C534AD2563}" sibTransId="{82D97E76-8AD2-4413-AFE9-370CDE9009AE}"/>
    <dgm:cxn modelId="{6293CCDF-447B-481F-8CAF-9CCA21B94FC6}" type="presOf" srcId="{B82D59DF-57BD-4BCE-84DD-5375E2FF22B5}" destId="{BC8729AC-17A0-490A-A905-EC0DC86C21D2}" srcOrd="0" destOrd="0" presId="urn:microsoft.com/office/officeart/2005/8/layout/hList1"/>
    <dgm:cxn modelId="{46D6216F-3F7E-4D9A-8CB9-21CD8647BF56}" type="presParOf" srcId="{A46A7684-C77F-460B-AA6D-51F39E0110CD}" destId="{FFBF215C-2295-463F-A1B1-1C20F1003659}" srcOrd="0" destOrd="0" presId="urn:microsoft.com/office/officeart/2005/8/layout/hList1"/>
    <dgm:cxn modelId="{29A1C7D6-8874-4F14-9455-6B9B4BFA9FF6}" type="presParOf" srcId="{FFBF215C-2295-463F-A1B1-1C20F1003659}" destId="{8C3F0090-68A4-455F-A914-8FDAA46A009B}" srcOrd="0" destOrd="0" presId="urn:microsoft.com/office/officeart/2005/8/layout/hList1"/>
    <dgm:cxn modelId="{3A250834-CA3D-48F2-930E-CB4D1395835F}" type="presParOf" srcId="{FFBF215C-2295-463F-A1B1-1C20F1003659}" destId="{93DCFB2B-D469-4501-B872-A6393DEBEF20}" srcOrd="1" destOrd="0" presId="urn:microsoft.com/office/officeart/2005/8/layout/hList1"/>
    <dgm:cxn modelId="{9CE3494E-48BA-4ECB-A2E6-588D08935C41}" type="presParOf" srcId="{A46A7684-C77F-460B-AA6D-51F39E0110CD}" destId="{7962B9DB-9BDA-47E0-849D-3DF72ED10A4C}" srcOrd="1" destOrd="0" presId="urn:microsoft.com/office/officeart/2005/8/layout/hList1"/>
    <dgm:cxn modelId="{E0F4770F-32A5-4455-A5D3-4287CFB7F8B0}" type="presParOf" srcId="{A46A7684-C77F-460B-AA6D-51F39E0110CD}" destId="{9EF4ED23-2C76-42DB-8046-35235CD2D0C6}" srcOrd="2" destOrd="0" presId="urn:microsoft.com/office/officeart/2005/8/layout/hList1"/>
    <dgm:cxn modelId="{DE0A3DFC-C8F6-47C4-B685-C81DC240181A}" type="presParOf" srcId="{9EF4ED23-2C76-42DB-8046-35235CD2D0C6}" destId="{13CF18A5-B86B-4E66-909B-7BE85E1ABB84}" srcOrd="0" destOrd="0" presId="urn:microsoft.com/office/officeart/2005/8/layout/hList1"/>
    <dgm:cxn modelId="{732ECD20-4134-404C-A851-8FFF7F96FF98}" type="presParOf" srcId="{9EF4ED23-2C76-42DB-8046-35235CD2D0C6}" destId="{BC8729AC-17A0-490A-A905-EC0DC86C21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E3908-2E69-40EC-85E8-6B67AA1725F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B09CEE-51B3-4074-BDBC-07C086AD3F7A}">
      <dgm:prSet phldrT="[Text]"/>
      <dgm:spPr>
        <a:solidFill>
          <a:srgbClr val="D4B1E0"/>
        </a:solidFill>
        <a:ln>
          <a:noFill/>
        </a:ln>
      </dgm:spPr>
      <dgm:t>
        <a:bodyPr/>
        <a:lstStyle/>
        <a:p>
          <a:r>
            <a:rPr lang="en-US" b="1" dirty="0"/>
            <a:t>Do</a:t>
          </a:r>
        </a:p>
      </dgm:t>
    </dgm:pt>
    <dgm:pt modelId="{C06FC9DE-1021-4261-9BDC-F1C534AD2563}" type="parTrans" cxnId="{DA4B6BDC-C6FA-4479-8E57-1D97A9257502}">
      <dgm:prSet/>
      <dgm:spPr/>
      <dgm:t>
        <a:bodyPr/>
        <a:lstStyle/>
        <a:p>
          <a:endParaRPr lang="en-US"/>
        </a:p>
      </dgm:t>
    </dgm:pt>
    <dgm:pt modelId="{82D97E76-8AD2-4413-AFE9-370CDE9009AE}" type="sibTrans" cxnId="{DA4B6BDC-C6FA-4479-8E57-1D97A9257502}">
      <dgm:prSet/>
      <dgm:spPr/>
      <dgm:t>
        <a:bodyPr/>
        <a:lstStyle/>
        <a:p>
          <a:endParaRPr lang="en-US"/>
        </a:p>
      </dgm:t>
    </dgm:pt>
    <dgm:pt modelId="{5949E6FF-F37D-42EF-91FF-4649B6B02F28}">
      <dgm:prSet phldrT="[Text]" custT="1"/>
      <dgm:spPr>
        <a:solidFill>
          <a:srgbClr val="D4B1E0">
            <a:alpha val="35000"/>
          </a:srgb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Do ask interview questions that relate only to an applicant’s ability to perform essential functions of the job.</a:t>
          </a:r>
        </a:p>
      </dgm:t>
    </dgm:pt>
    <dgm:pt modelId="{3508D49F-BC10-426F-92C1-652CF238C64B}" type="parTrans" cxnId="{0AFBA71B-153F-4A90-9677-411B7A907C66}">
      <dgm:prSet/>
      <dgm:spPr/>
      <dgm:t>
        <a:bodyPr/>
        <a:lstStyle/>
        <a:p>
          <a:endParaRPr lang="en-US"/>
        </a:p>
      </dgm:t>
    </dgm:pt>
    <dgm:pt modelId="{71449344-CA2E-4145-B28F-DEE277BCAD74}" type="sibTrans" cxnId="{0AFBA71B-153F-4A90-9677-411B7A907C66}">
      <dgm:prSet/>
      <dgm:spPr/>
      <dgm:t>
        <a:bodyPr/>
        <a:lstStyle/>
        <a:p>
          <a:endParaRPr lang="en-US"/>
        </a:p>
      </dgm:t>
    </dgm:pt>
    <dgm:pt modelId="{E3EBF856-FC54-4AF9-BAC7-F4EF65BF3F12}">
      <dgm:prSet phldrT="[Text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b="1" dirty="0"/>
            <a:t>Don’t</a:t>
          </a:r>
        </a:p>
      </dgm:t>
    </dgm:pt>
    <dgm:pt modelId="{0A071F04-F782-44E4-A1A9-B766669410A8}" type="parTrans" cxnId="{DB2BE28A-10D3-45EF-896C-9B0B4BDA7302}">
      <dgm:prSet/>
      <dgm:spPr/>
      <dgm:t>
        <a:bodyPr/>
        <a:lstStyle/>
        <a:p>
          <a:endParaRPr lang="en-US"/>
        </a:p>
      </dgm:t>
    </dgm:pt>
    <dgm:pt modelId="{CF7FC820-3E15-4C95-B922-499E006425D0}" type="sibTrans" cxnId="{DB2BE28A-10D3-45EF-896C-9B0B4BDA7302}">
      <dgm:prSet/>
      <dgm:spPr/>
      <dgm:t>
        <a:bodyPr/>
        <a:lstStyle/>
        <a:p>
          <a:endParaRPr lang="en-US"/>
        </a:p>
      </dgm:t>
    </dgm:pt>
    <dgm:pt modelId="{B82D59DF-57BD-4BCE-84DD-5375E2FF22B5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ask questions that may trigger stereotypical assumptions about applicants’ characteristics. </a:t>
          </a:r>
        </a:p>
      </dgm:t>
    </dgm:pt>
    <dgm:pt modelId="{E2DB8423-6E27-4898-A655-6452834FEB9D}" type="parTrans" cxnId="{2707D47B-9DDC-4681-A32B-19527582B4FB}">
      <dgm:prSet/>
      <dgm:spPr/>
      <dgm:t>
        <a:bodyPr/>
        <a:lstStyle/>
        <a:p>
          <a:endParaRPr lang="en-US"/>
        </a:p>
      </dgm:t>
    </dgm:pt>
    <dgm:pt modelId="{4F1443E9-E032-4AD5-BD50-81B067DB7F9B}" type="sibTrans" cxnId="{2707D47B-9DDC-4681-A32B-19527582B4FB}">
      <dgm:prSet/>
      <dgm:spPr/>
      <dgm:t>
        <a:bodyPr/>
        <a:lstStyle/>
        <a:p>
          <a:endParaRPr lang="en-US"/>
        </a:p>
      </dgm:t>
    </dgm:pt>
    <dgm:pt modelId="{3A96C660-4BFA-4B69-AA3B-D15C55D8AB4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consider an applicant’s protected class status when making hiring decisions.</a:t>
          </a:r>
        </a:p>
      </dgm:t>
    </dgm:pt>
    <dgm:pt modelId="{3B9B331E-C1D5-4285-AEA2-BA93D2B172B8}" type="parTrans" cxnId="{AAA9BD90-8018-470D-AC00-70E739C1DB6F}">
      <dgm:prSet/>
      <dgm:spPr/>
      <dgm:t>
        <a:bodyPr/>
        <a:lstStyle/>
        <a:p>
          <a:endParaRPr lang="en-US"/>
        </a:p>
      </dgm:t>
    </dgm:pt>
    <dgm:pt modelId="{08C5D6B7-10B1-40CF-A4FF-828FCE781C3A}" type="sibTrans" cxnId="{AAA9BD90-8018-470D-AC00-70E739C1DB6F}">
      <dgm:prSet/>
      <dgm:spPr/>
      <dgm:t>
        <a:bodyPr/>
        <a:lstStyle/>
        <a:p>
          <a:endParaRPr lang="en-US"/>
        </a:p>
      </dgm:t>
    </dgm:pt>
    <dgm:pt modelId="{914A0939-5726-402A-80B6-FE05ED704565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sz="38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437D37A-06CB-42D9-B42A-0998BBD2845D}" type="parTrans" cxnId="{D03CD8DE-A717-42F4-88E1-E0A02995943B}">
      <dgm:prSet/>
      <dgm:spPr/>
      <dgm:t>
        <a:bodyPr/>
        <a:lstStyle/>
        <a:p>
          <a:endParaRPr lang="en-US"/>
        </a:p>
      </dgm:t>
    </dgm:pt>
    <dgm:pt modelId="{DB0CD51F-F89C-4E40-B888-D1A68A2DCF43}" type="sibTrans" cxnId="{D03CD8DE-A717-42F4-88E1-E0A02995943B}">
      <dgm:prSet/>
      <dgm:spPr/>
      <dgm:t>
        <a:bodyPr/>
        <a:lstStyle/>
        <a:p>
          <a:endParaRPr lang="en-US"/>
        </a:p>
      </dgm:t>
    </dgm:pt>
    <dgm:pt modelId="{3E771CD5-3296-459A-A5E2-F985C09B1B26}">
      <dgm:prSet phldrT="[Text]" custT="1"/>
      <dgm:spPr>
        <a:solidFill>
          <a:srgbClr val="D4B1E0">
            <a:alpha val="35000"/>
          </a:srgbClr>
        </a:solidFill>
        <a:ln>
          <a:noFill/>
        </a:ln>
      </dgm:spPr>
      <dgm:t>
        <a:bodyPr/>
        <a:lstStyle/>
        <a:p>
          <a:r>
            <a:rPr lang="en-US" sz="3800" dirty="0">
              <a:latin typeface="Source Sans Pro" panose="020B0503030403020204" pitchFamily="34" charset="0"/>
              <a:ea typeface="Source Sans Pro" panose="020B0503030403020204" pitchFamily="34" charset="0"/>
            </a:rPr>
            <a:t>Again, avoid protected characteristics. </a:t>
          </a:r>
        </a:p>
      </dgm:t>
    </dgm:pt>
    <dgm:pt modelId="{08A5CDBD-E02F-4597-96A5-008864C2F118}" type="parTrans" cxnId="{12F6480C-FF6A-40A9-A819-87C67FD4F6A7}">
      <dgm:prSet/>
      <dgm:spPr/>
      <dgm:t>
        <a:bodyPr/>
        <a:lstStyle/>
        <a:p>
          <a:endParaRPr lang="en-US"/>
        </a:p>
      </dgm:t>
    </dgm:pt>
    <dgm:pt modelId="{B7EFFA21-0718-46C5-AC59-FB4CCF44B189}" type="sibTrans" cxnId="{12F6480C-FF6A-40A9-A819-87C67FD4F6A7}">
      <dgm:prSet/>
      <dgm:spPr/>
      <dgm:t>
        <a:bodyPr/>
        <a:lstStyle/>
        <a:p>
          <a:endParaRPr lang="en-US"/>
        </a:p>
      </dgm:t>
    </dgm:pt>
    <dgm:pt modelId="{2EF1BB97-2F7D-421A-BD85-1D69770A5BAF}">
      <dgm:prSet phldrT="[Text]" custT="1"/>
      <dgm:spPr>
        <a:solidFill>
          <a:srgbClr val="D4B1E0">
            <a:alpha val="35000"/>
          </a:srgbClr>
        </a:solidFill>
        <a:ln>
          <a:noFill/>
        </a:ln>
      </dgm:spPr>
      <dgm:t>
        <a:bodyPr/>
        <a:lstStyle/>
        <a:p>
          <a:endParaRPr lang="en-US" sz="38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988C1AE-8F31-400D-AF9F-A2B048462822}" type="parTrans" cxnId="{2D8C30D4-DB57-4E1D-834E-431A67328186}">
      <dgm:prSet/>
      <dgm:spPr/>
      <dgm:t>
        <a:bodyPr/>
        <a:lstStyle/>
        <a:p>
          <a:endParaRPr lang="en-US"/>
        </a:p>
      </dgm:t>
    </dgm:pt>
    <dgm:pt modelId="{0534BE8C-15D2-4701-9C9A-E6FA7BE56FC9}" type="sibTrans" cxnId="{2D8C30D4-DB57-4E1D-834E-431A67328186}">
      <dgm:prSet/>
      <dgm:spPr/>
      <dgm:t>
        <a:bodyPr/>
        <a:lstStyle/>
        <a:p>
          <a:endParaRPr lang="en-US"/>
        </a:p>
      </dgm:t>
    </dgm:pt>
    <dgm:pt modelId="{A46A7684-C77F-460B-AA6D-51F39E0110CD}" type="pres">
      <dgm:prSet presAssocID="{C29E3908-2E69-40EC-85E8-6B67AA1725F5}" presName="Name0" presStyleCnt="0">
        <dgm:presLayoutVars>
          <dgm:dir/>
          <dgm:animLvl val="lvl"/>
          <dgm:resizeHandles val="exact"/>
        </dgm:presLayoutVars>
      </dgm:prSet>
      <dgm:spPr/>
    </dgm:pt>
    <dgm:pt modelId="{FFBF215C-2295-463F-A1B1-1C20F1003659}" type="pres">
      <dgm:prSet presAssocID="{BAB09CEE-51B3-4074-BDBC-07C086AD3F7A}" presName="composite" presStyleCnt="0"/>
      <dgm:spPr/>
    </dgm:pt>
    <dgm:pt modelId="{8C3F0090-68A4-455F-A914-8FDAA46A009B}" type="pres">
      <dgm:prSet presAssocID="{BAB09CEE-51B3-4074-BDBC-07C086AD3F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DCFB2B-D469-4501-B872-A6393DEBEF20}" type="pres">
      <dgm:prSet presAssocID="{BAB09CEE-51B3-4074-BDBC-07C086AD3F7A}" presName="desTx" presStyleLbl="alignAccFollowNode1" presStyleIdx="0" presStyleCnt="2">
        <dgm:presLayoutVars>
          <dgm:bulletEnabled val="1"/>
        </dgm:presLayoutVars>
      </dgm:prSet>
      <dgm:spPr/>
    </dgm:pt>
    <dgm:pt modelId="{7962B9DB-9BDA-47E0-849D-3DF72ED10A4C}" type="pres">
      <dgm:prSet presAssocID="{82D97E76-8AD2-4413-AFE9-370CDE9009AE}" presName="space" presStyleCnt="0"/>
      <dgm:spPr/>
    </dgm:pt>
    <dgm:pt modelId="{9EF4ED23-2C76-42DB-8046-35235CD2D0C6}" type="pres">
      <dgm:prSet presAssocID="{E3EBF856-FC54-4AF9-BAC7-F4EF65BF3F12}" presName="composite" presStyleCnt="0"/>
      <dgm:spPr/>
    </dgm:pt>
    <dgm:pt modelId="{13CF18A5-B86B-4E66-909B-7BE85E1ABB84}" type="pres">
      <dgm:prSet presAssocID="{E3EBF856-FC54-4AF9-BAC7-F4EF65BF3F1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C8729AC-17A0-490A-A905-EC0DC86C21D2}" type="pres">
      <dgm:prSet presAssocID="{E3EBF856-FC54-4AF9-BAC7-F4EF65BF3F1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D415903-982E-4CA0-BABC-65603F0D1DD3}" type="presOf" srcId="{C29E3908-2E69-40EC-85E8-6B67AA1725F5}" destId="{A46A7684-C77F-460B-AA6D-51F39E0110CD}" srcOrd="0" destOrd="0" presId="urn:microsoft.com/office/officeart/2005/8/layout/hList1"/>
    <dgm:cxn modelId="{12F6480C-FF6A-40A9-A819-87C67FD4F6A7}" srcId="{BAB09CEE-51B3-4074-BDBC-07C086AD3F7A}" destId="{3E771CD5-3296-459A-A5E2-F985C09B1B26}" srcOrd="2" destOrd="0" parTransId="{08A5CDBD-E02F-4597-96A5-008864C2F118}" sibTransId="{B7EFFA21-0718-46C5-AC59-FB4CCF44B189}"/>
    <dgm:cxn modelId="{0AFBA71B-153F-4A90-9677-411B7A907C66}" srcId="{BAB09CEE-51B3-4074-BDBC-07C086AD3F7A}" destId="{5949E6FF-F37D-42EF-91FF-4649B6B02F28}" srcOrd="0" destOrd="0" parTransId="{3508D49F-BC10-426F-92C1-652CF238C64B}" sibTransId="{71449344-CA2E-4145-B28F-DEE277BCAD74}"/>
    <dgm:cxn modelId="{5706DE2F-0797-4635-9683-ED08F2644E87}" type="presOf" srcId="{3E771CD5-3296-459A-A5E2-F985C09B1B26}" destId="{93DCFB2B-D469-4501-B872-A6393DEBEF20}" srcOrd="0" destOrd="2" presId="urn:microsoft.com/office/officeart/2005/8/layout/hList1"/>
    <dgm:cxn modelId="{0D1FB745-3B86-405E-9DB1-F67D6E628A57}" type="presOf" srcId="{E3EBF856-FC54-4AF9-BAC7-F4EF65BF3F12}" destId="{13CF18A5-B86B-4E66-909B-7BE85E1ABB84}" srcOrd="0" destOrd="0" presId="urn:microsoft.com/office/officeart/2005/8/layout/hList1"/>
    <dgm:cxn modelId="{B4B8BC6B-88E3-46DA-90C5-1481FACFBB74}" type="presOf" srcId="{914A0939-5726-402A-80B6-FE05ED704565}" destId="{BC8729AC-17A0-490A-A905-EC0DC86C21D2}" srcOrd="0" destOrd="1" presId="urn:microsoft.com/office/officeart/2005/8/layout/hList1"/>
    <dgm:cxn modelId="{DCB10D51-C01A-4422-A8BA-A4AFE007CF8A}" type="presOf" srcId="{2EF1BB97-2F7D-421A-BD85-1D69770A5BAF}" destId="{93DCFB2B-D469-4501-B872-A6393DEBEF20}" srcOrd="0" destOrd="1" presId="urn:microsoft.com/office/officeart/2005/8/layout/hList1"/>
    <dgm:cxn modelId="{2707D47B-9DDC-4681-A32B-19527582B4FB}" srcId="{E3EBF856-FC54-4AF9-BAC7-F4EF65BF3F12}" destId="{B82D59DF-57BD-4BCE-84DD-5375E2FF22B5}" srcOrd="0" destOrd="0" parTransId="{E2DB8423-6E27-4898-A655-6452834FEB9D}" sibTransId="{4F1443E9-E032-4AD5-BD50-81B067DB7F9B}"/>
    <dgm:cxn modelId="{DB2BE28A-10D3-45EF-896C-9B0B4BDA7302}" srcId="{C29E3908-2E69-40EC-85E8-6B67AA1725F5}" destId="{E3EBF856-FC54-4AF9-BAC7-F4EF65BF3F12}" srcOrd="1" destOrd="0" parTransId="{0A071F04-F782-44E4-A1A9-B766669410A8}" sibTransId="{CF7FC820-3E15-4C95-B922-499E006425D0}"/>
    <dgm:cxn modelId="{AAA9BD90-8018-470D-AC00-70E739C1DB6F}" srcId="{E3EBF856-FC54-4AF9-BAC7-F4EF65BF3F12}" destId="{3A96C660-4BFA-4B69-AA3B-D15C55D8AB42}" srcOrd="2" destOrd="0" parTransId="{3B9B331E-C1D5-4285-AEA2-BA93D2B172B8}" sibTransId="{08C5D6B7-10B1-40CF-A4FF-828FCE781C3A}"/>
    <dgm:cxn modelId="{9F918CBB-AEED-4483-AD14-2F14269E767F}" type="presOf" srcId="{3A96C660-4BFA-4B69-AA3B-D15C55D8AB42}" destId="{BC8729AC-17A0-490A-A905-EC0DC86C21D2}" srcOrd="0" destOrd="2" presId="urn:microsoft.com/office/officeart/2005/8/layout/hList1"/>
    <dgm:cxn modelId="{90E57AD1-64A7-4CDC-8671-55260F130CEE}" type="presOf" srcId="{BAB09CEE-51B3-4074-BDBC-07C086AD3F7A}" destId="{8C3F0090-68A4-455F-A914-8FDAA46A009B}" srcOrd="0" destOrd="0" presId="urn:microsoft.com/office/officeart/2005/8/layout/hList1"/>
    <dgm:cxn modelId="{2D8C30D4-DB57-4E1D-834E-431A67328186}" srcId="{BAB09CEE-51B3-4074-BDBC-07C086AD3F7A}" destId="{2EF1BB97-2F7D-421A-BD85-1D69770A5BAF}" srcOrd="1" destOrd="0" parTransId="{C988C1AE-8F31-400D-AF9F-A2B048462822}" sibTransId="{0534BE8C-15D2-4701-9C9A-E6FA7BE56FC9}"/>
    <dgm:cxn modelId="{E90021D9-2BC5-4F8A-BAB0-5C2741A09ADC}" type="presOf" srcId="{5949E6FF-F37D-42EF-91FF-4649B6B02F28}" destId="{93DCFB2B-D469-4501-B872-A6393DEBEF20}" srcOrd="0" destOrd="0" presId="urn:microsoft.com/office/officeart/2005/8/layout/hList1"/>
    <dgm:cxn modelId="{DA4B6BDC-C6FA-4479-8E57-1D97A9257502}" srcId="{C29E3908-2E69-40EC-85E8-6B67AA1725F5}" destId="{BAB09CEE-51B3-4074-BDBC-07C086AD3F7A}" srcOrd="0" destOrd="0" parTransId="{C06FC9DE-1021-4261-9BDC-F1C534AD2563}" sibTransId="{82D97E76-8AD2-4413-AFE9-370CDE9009AE}"/>
    <dgm:cxn modelId="{D03CD8DE-A717-42F4-88E1-E0A02995943B}" srcId="{E3EBF856-FC54-4AF9-BAC7-F4EF65BF3F12}" destId="{914A0939-5726-402A-80B6-FE05ED704565}" srcOrd="1" destOrd="0" parTransId="{A437D37A-06CB-42D9-B42A-0998BBD2845D}" sibTransId="{DB0CD51F-F89C-4E40-B888-D1A68A2DCF43}"/>
    <dgm:cxn modelId="{6293CCDF-447B-481F-8CAF-9CCA21B94FC6}" type="presOf" srcId="{B82D59DF-57BD-4BCE-84DD-5375E2FF22B5}" destId="{BC8729AC-17A0-490A-A905-EC0DC86C21D2}" srcOrd="0" destOrd="0" presId="urn:microsoft.com/office/officeart/2005/8/layout/hList1"/>
    <dgm:cxn modelId="{46D6216F-3F7E-4D9A-8CB9-21CD8647BF56}" type="presParOf" srcId="{A46A7684-C77F-460B-AA6D-51F39E0110CD}" destId="{FFBF215C-2295-463F-A1B1-1C20F1003659}" srcOrd="0" destOrd="0" presId="urn:microsoft.com/office/officeart/2005/8/layout/hList1"/>
    <dgm:cxn modelId="{29A1C7D6-8874-4F14-9455-6B9B4BFA9FF6}" type="presParOf" srcId="{FFBF215C-2295-463F-A1B1-1C20F1003659}" destId="{8C3F0090-68A4-455F-A914-8FDAA46A009B}" srcOrd="0" destOrd="0" presId="urn:microsoft.com/office/officeart/2005/8/layout/hList1"/>
    <dgm:cxn modelId="{3A250834-CA3D-48F2-930E-CB4D1395835F}" type="presParOf" srcId="{FFBF215C-2295-463F-A1B1-1C20F1003659}" destId="{93DCFB2B-D469-4501-B872-A6393DEBEF20}" srcOrd="1" destOrd="0" presId="urn:microsoft.com/office/officeart/2005/8/layout/hList1"/>
    <dgm:cxn modelId="{9CE3494E-48BA-4ECB-A2E6-588D08935C41}" type="presParOf" srcId="{A46A7684-C77F-460B-AA6D-51F39E0110CD}" destId="{7962B9DB-9BDA-47E0-849D-3DF72ED10A4C}" srcOrd="1" destOrd="0" presId="urn:microsoft.com/office/officeart/2005/8/layout/hList1"/>
    <dgm:cxn modelId="{E0F4770F-32A5-4455-A5D3-4287CFB7F8B0}" type="presParOf" srcId="{A46A7684-C77F-460B-AA6D-51F39E0110CD}" destId="{9EF4ED23-2C76-42DB-8046-35235CD2D0C6}" srcOrd="2" destOrd="0" presId="urn:microsoft.com/office/officeart/2005/8/layout/hList1"/>
    <dgm:cxn modelId="{DE0A3DFC-C8F6-47C4-B685-C81DC240181A}" type="presParOf" srcId="{9EF4ED23-2C76-42DB-8046-35235CD2D0C6}" destId="{13CF18A5-B86B-4E66-909B-7BE85E1ABB84}" srcOrd="0" destOrd="0" presId="urn:microsoft.com/office/officeart/2005/8/layout/hList1"/>
    <dgm:cxn modelId="{732ECD20-4134-404C-A851-8FFF7F96FF98}" type="presParOf" srcId="{9EF4ED23-2C76-42DB-8046-35235CD2D0C6}" destId="{BC8729AC-17A0-490A-A905-EC0DC86C21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F0090-68A4-455F-A914-8FDAA46A009B}">
      <dsp:nvSpPr>
        <dsp:cNvPr id="0" name=""/>
        <dsp:cNvSpPr/>
      </dsp:nvSpPr>
      <dsp:spPr>
        <a:xfrm>
          <a:off x="59" y="394473"/>
          <a:ext cx="5672006" cy="1872000"/>
        </a:xfrm>
        <a:prstGeom prst="rect">
          <a:avLst/>
        </a:prstGeom>
        <a:solidFill>
          <a:srgbClr val="D4B1E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Do</a:t>
          </a:r>
        </a:p>
      </dsp:txBody>
      <dsp:txXfrm>
        <a:off x="59" y="394473"/>
        <a:ext cx="5672006" cy="1872000"/>
      </dsp:txXfrm>
    </dsp:sp>
    <dsp:sp modelId="{93DCFB2B-D469-4501-B872-A6393DEBEF20}">
      <dsp:nvSpPr>
        <dsp:cNvPr id="0" name=""/>
        <dsp:cNvSpPr/>
      </dsp:nvSpPr>
      <dsp:spPr>
        <a:xfrm>
          <a:off x="59" y="2266473"/>
          <a:ext cx="5672006" cy="5467053"/>
        </a:xfrm>
        <a:prstGeom prst="rect">
          <a:avLst/>
        </a:prstGeom>
        <a:solidFill>
          <a:srgbClr val="D7BFE0">
            <a:alpha val="35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 draft job descriptions that accurately describe the positions and list the “essential functions.” </a:t>
          </a:r>
        </a:p>
      </dsp:txBody>
      <dsp:txXfrm>
        <a:off x="59" y="2266473"/>
        <a:ext cx="5672006" cy="5467053"/>
      </dsp:txXfrm>
    </dsp:sp>
    <dsp:sp modelId="{13CF18A5-B86B-4E66-909B-7BE85E1ABB84}">
      <dsp:nvSpPr>
        <dsp:cNvPr id="0" name=""/>
        <dsp:cNvSpPr/>
      </dsp:nvSpPr>
      <dsp:spPr>
        <a:xfrm>
          <a:off x="6466146" y="394473"/>
          <a:ext cx="5672006" cy="1872000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Don’t</a:t>
          </a:r>
        </a:p>
      </dsp:txBody>
      <dsp:txXfrm>
        <a:off x="6466146" y="394473"/>
        <a:ext cx="5672006" cy="1872000"/>
      </dsp:txXfrm>
    </dsp:sp>
    <dsp:sp modelId="{BC8729AC-17A0-490A-A905-EC0DC86C21D2}">
      <dsp:nvSpPr>
        <dsp:cNvPr id="0" name=""/>
        <dsp:cNvSpPr/>
      </dsp:nvSpPr>
      <dsp:spPr>
        <a:xfrm>
          <a:off x="6466146" y="2266473"/>
          <a:ext cx="5672006" cy="5467053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use advertisements that directly or indirectly express a preference for (or exclude) a person of a particular protected class status (age, sex, race, religion, disability status, etc.). </a:t>
          </a:r>
        </a:p>
      </dsp:txBody>
      <dsp:txXfrm>
        <a:off x="6466146" y="2266473"/>
        <a:ext cx="5672006" cy="5467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F0090-68A4-455F-A914-8FDAA46A009B}">
      <dsp:nvSpPr>
        <dsp:cNvPr id="0" name=""/>
        <dsp:cNvSpPr/>
      </dsp:nvSpPr>
      <dsp:spPr>
        <a:xfrm>
          <a:off x="59" y="4181"/>
          <a:ext cx="5672006" cy="1411200"/>
        </a:xfrm>
        <a:prstGeom prst="rect">
          <a:avLst/>
        </a:prstGeom>
        <a:solidFill>
          <a:srgbClr val="D4B1E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199136" rIns="348488" bIns="199136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 dirty="0"/>
            <a:t>Do</a:t>
          </a:r>
        </a:p>
      </dsp:txBody>
      <dsp:txXfrm>
        <a:off x="59" y="4181"/>
        <a:ext cx="5672006" cy="1411200"/>
      </dsp:txXfrm>
    </dsp:sp>
    <dsp:sp modelId="{93DCFB2B-D469-4501-B872-A6393DEBEF20}">
      <dsp:nvSpPr>
        <dsp:cNvPr id="0" name=""/>
        <dsp:cNvSpPr/>
      </dsp:nvSpPr>
      <dsp:spPr>
        <a:xfrm>
          <a:off x="59" y="1415381"/>
          <a:ext cx="5672006" cy="6708436"/>
        </a:xfrm>
        <a:prstGeom prst="rect">
          <a:avLst/>
        </a:prstGeom>
        <a:solidFill>
          <a:srgbClr val="D4B1E0">
            <a:alpha val="35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 ask interview questions that relate only to an applicant’s ability to perform essential functions of the job.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8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Again, avoid protected characteristics. </a:t>
          </a:r>
        </a:p>
      </dsp:txBody>
      <dsp:txXfrm>
        <a:off x="59" y="1415381"/>
        <a:ext cx="5672006" cy="6708436"/>
      </dsp:txXfrm>
    </dsp:sp>
    <dsp:sp modelId="{13CF18A5-B86B-4E66-909B-7BE85E1ABB84}">
      <dsp:nvSpPr>
        <dsp:cNvPr id="0" name=""/>
        <dsp:cNvSpPr/>
      </dsp:nvSpPr>
      <dsp:spPr>
        <a:xfrm>
          <a:off x="6466146" y="4181"/>
          <a:ext cx="5672006" cy="1411200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199136" rIns="348488" bIns="199136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 dirty="0"/>
            <a:t>Don’t</a:t>
          </a:r>
        </a:p>
      </dsp:txBody>
      <dsp:txXfrm>
        <a:off x="6466146" y="4181"/>
        <a:ext cx="5672006" cy="1411200"/>
      </dsp:txXfrm>
    </dsp:sp>
    <dsp:sp modelId="{BC8729AC-17A0-490A-A905-EC0DC86C21D2}">
      <dsp:nvSpPr>
        <dsp:cNvPr id="0" name=""/>
        <dsp:cNvSpPr/>
      </dsp:nvSpPr>
      <dsp:spPr>
        <a:xfrm>
          <a:off x="6466146" y="1415381"/>
          <a:ext cx="5672006" cy="670843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ask questions that may trigger stereotypical assumptions about applicants’ characteristics. 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8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Don’t consider an applicant’s protected class status when making hiring decisions.</a:t>
          </a:r>
        </a:p>
      </dsp:txBody>
      <dsp:txXfrm>
        <a:off x="6466146" y="1415381"/>
        <a:ext cx="5672006" cy="6708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41DFB-FF61-49E2-8F39-C0C7EFAEEA91}" type="datetimeFigureOut"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7D754-C93F-4FBC-AAA1-C259CC5A73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2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8" r:id="rId3"/>
    <p:sldLayoutId id="2147483685" r:id="rId4"/>
    <p:sldLayoutId id="2147483686" r:id="rId5"/>
    <p:sldLayoutId id="2147483689" r:id="rId6"/>
    <p:sldLayoutId id="2147483674" r:id="rId7"/>
    <p:sldLayoutId id="2147483687" r:id="rId8"/>
    <p:sldLayoutId id="2147483691" r:id="rId9"/>
    <p:sldLayoutId id="2147483690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BE613540-6865-F0B4-7C21-D4B0BABE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6" t="670" r="16527" b="-670"/>
          <a:stretch/>
        </p:blipFill>
        <p:spPr>
          <a:xfrm>
            <a:off x="11183282" y="740596"/>
            <a:ext cx="6515024" cy="806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reeform 6"/>
          <p:cNvSpPr/>
          <p:nvPr/>
        </p:nvSpPr>
        <p:spPr>
          <a:xfrm>
            <a:off x="401689" y="8692346"/>
            <a:ext cx="4084798" cy="1187314"/>
          </a:xfrm>
          <a:custGeom>
            <a:avLst/>
            <a:gdLst/>
            <a:ahLst/>
            <a:cxnLst/>
            <a:rect l="l" t="t" r="r" b="b"/>
            <a:pathLst>
              <a:path w="4084798" h="1187314">
                <a:moveTo>
                  <a:pt x="0" y="0"/>
                </a:moveTo>
                <a:lnTo>
                  <a:pt x="4084798" y="0"/>
                </a:lnTo>
                <a:lnTo>
                  <a:pt x="4084798" y="1187315"/>
                </a:lnTo>
                <a:lnTo>
                  <a:pt x="0" y="1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1933" y="735353"/>
            <a:ext cx="1047172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ource Sans Pro"/>
                <a:ea typeface="Source Sans Pro"/>
              </a:rPr>
              <a:t>The Manager’s Guide </a:t>
            </a:r>
          </a:p>
          <a:p>
            <a:r>
              <a:rPr lang="en-US" sz="8000" b="1" dirty="0">
                <a:solidFill>
                  <a:schemeClr val="bg1"/>
                </a:solidFill>
                <a:latin typeface="Source Sans Pro"/>
                <a:ea typeface="Source Sans Pro"/>
              </a:rPr>
              <a:t>to Hiring the Legal Way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925" y="3996272"/>
            <a:ext cx="3344982" cy="63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275"/>
              </a:lnSpc>
              <a:spcBef>
                <a:spcPct val="0"/>
              </a:spcBef>
            </a:pPr>
            <a:r>
              <a:rPr lang="en-US" sz="3750" b="1" spc="-94" dirty="0">
                <a:solidFill>
                  <a:srgbClr val="000000"/>
                </a:solidFill>
                <a:latin typeface="Source Sans Pro"/>
                <a:ea typeface="Source Sans Pro"/>
              </a:rPr>
              <a:t>Presented 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925" y="4629483"/>
            <a:ext cx="7274277" cy="74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136"/>
              </a:lnSpc>
              <a:spcBef>
                <a:spcPct val="0"/>
              </a:spcBef>
            </a:pPr>
            <a:r>
              <a:rPr lang="en-US" sz="4000" b="1" i="1" dirty="0">
                <a:latin typeface="Source Sans Pro"/>
                <a:ea typeface="Source Sans Pro"/>
              </a:rPr>
              <a:t>HR Employment Law Advisor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6056685"/>
            <a:ext cx="11682019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627509"/>
            <a:ext cx="11682019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7862627"/>
            <a:ext cx="11682019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4433451"/>
            <a:ext cx="11682019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6056685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627509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7862627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4433451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250391" y="6386966"/>
            <a:ext cx="11073996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Conducting job interviews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50391" y="2900404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Advertising the job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50391" y="8170956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Checking references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50391" y="468626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Deciding who to interview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6907" y="6326835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>
                <a:solidFill>
                  <a:srgbClr val="000000"/>
                </a:solidFill>
                <a:latin typeface="Source Sans Pro"/>
                <a:ea typeface="Source Sans Pro"/>
              </a:rPr>
              <a:t>3.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6907" y="2897659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6907" y="8132777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>
                <a:solidFill>
                  <a:srgbClr val="000000"/>
                </a:solidFill>
                <a:latin typeface="Source Sans Pro"/>
                <a:ea typeface="Source Sans Pro"/>
              </a:rPr>
              <a:t>4.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6907" y="4703601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788029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Hiring stages that can trigger liability</a:t>
            </a:r>
          </a:p>
        </p:txBody>
      </p:sp>
    </p:spTree>
    <p:extLst>
      <p:ext uri="{BB962C8B-B14F-4D97-AF65-F5344CB8AC3E}">
        <p14:creationId xmlns:p14="http://schemas.microsoft.com/office/powerpoint/2010/main" val="749056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Close up of person using laptop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r="24192"/>
          <a:stretch/>
        </p:blipFill>
        <p:spPr>
          <a:xfrm>
            <a:off x="-23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884336"/>
            <a:ext cx="8625820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Source Sans Pro"/>
                <a:ea typeface="Source Sans Pro"/>
              </a:rPr>
              <a:t>Ads that directly or indirectly state a preference for applicants based on gender, age or other protected characteristics are generally unlawful.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1" y="1578998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Advertising the Job</a:t>
            </a:r>
          </a:p>
        </p:txBody>
      </p:sp>
    </p:spTree>
    <p:extLst>
      <p:ext uri="{BB962C8B-B14F-4D97-AF65-F5344CB8AC3E}">
        <p14:creationId xmlns:p14="http://schemas.microsoft.com/office/powerpoint/2010/main" val="225769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E9BA7F8D-43DE-B08B-C445-443CFD953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17527" r="9711" b="-2628"/>
          <a:stretch/>
        </p:blipFill>
        <p:spPr>
          <a:xfrm>
            <a:off x="-1191731" y="1052914"/>
            <a:ext cx="19479731" cy="997068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936381" y="-146405"/>
            <a:ext cx="20427582" cy="1578574"/>
            <a:chOff x="0" y="0"/>
            <a:chExt cx="6419747" cy="2641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19747" cy="2641069"/>
            </a:xfrm>
            <a:custGeom>
              <a:avLst/>
              <a:gdLst/>
              <a:ahLst/>
              <a:cxnLst/>
              <a:rect l="l" t="t" r="r" b="b"/>
              <a:pathLst>
                <a:path w="6419747" h="2641069">
                  <a:moveTo>
                    <a:pt x="0" y="0"/>
                  </a:moveTo>
                  <a:lnTo>
                    <a:pt x="6419747" y="0"/>
                  </a:lnTo>
                  <a:lnTo>
                    <a:pt x="6419747" y="2641069"/>
                  </a:lnTo>
                  <a:lnTo>
                    <a:pt x="0" y="264106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419747" cy="2679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524" y="-70170"/>
            <a:ext cx="1626353" cy="1219765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8FE031D6-680B-029A-7470-E4F95605DE32}"/>
              </a:ext>
            </a:extLst>
          </p:cNvPr>
          <p:cNvSpPr txBox="1"/>
          <p:nvPr/>
        </p:nvSpPr>
        <p:spPr>
          <a:xfrm>
            <a:off x="2288638" y="134098"/>
            <a:ext cx="15328826" cy="81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8"/>
              </a:lnSpc>
            </a:pPr>
            <a:r>
              <a:rPr lang="en-US" sz="4000" b="1" dirty="0">
                <a:solidFill>
                  <a:schemeClr val="bg1"/>
                </a:solidFill>
                <a:latin typeface="Source Sans Pro"/>
                <a:ea typeface="Source Sans Pro"/>
              </a:rPr>
              <a:t>See if you can recognize the three problems with the following ad: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1499EFDE-F0D5-1BF3-66D3-5D7E74B77908}"/>
              </a:ext>
            </a:extLst>
          </p:cNvPr>
          <p:cNvGrpSpPr/>
          <p:nvPr/>
        </p:nvGrpSpPr>
        <p:grpSpPr>
          <a:xfrm>
            <a:off x="-7444251" y="-1075567"/>
            <a:ext cx="8509888" cy="5761647"/>
            <a:chOff x="0" y="-38100"/>
            <a:chExt cx="812800" cy="6477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F4ABB32-D82F-5100-6F8A-16A810F4F43C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0475AD15-A53F-21B1-C3F9-EFE29AAFE3F2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9EC2C24-39FB-7D15-1CFE-E4B4C2E94AC0}"/>
              </a:ext>
            </a:extLst>
          </p:cNvPr>
          <p:cNvSpPr txBox="1"/>
          <p:nvPr/>
        </p:nvSpPr>
        <p:spPr>
          <a:xfrm>
            <a:off x="3197970" y="2564299"/>
            <a:ext cx="10772030" cy="3548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68"/>
              </a:lnSpc>
            </a:pPr>
            <a:r>
              <a:rPr lang="en-US" sz="4000" b="1" i="1" dirty="0">
                <a:latin typeface="Source Sans Pro"/>
                <a:ea typeface="Source Sans Pro"/>
              </a:rPr>
              <a:t>Waiters/busboys. </a:t>
            </a:r>
            <a:r>
              <a:rPr lang="en-US" sz="4000" i="1" dirty="0">
                <a:latin typeface="Source Sans Pro"/>
                <a:ea typeface="Source Sans Pro"/>
              </a:rPr>
              <a:t>Looking for energetic, recent H.S. grad to work midnight shift at 24-hour restaurant. Great potential for growth. Apply in person or via mail to Ms. Willis, 100 Columbia Way. </a:t>
            </a:r>
          </a:p>
        </p:txBody>
      </p:sp>
    </p:spTree>
    <p:extLst>
      <p:ext uri="{BB962C8B-B14F-4D97-AF65-F5344CB8AC3E}">
        <p14:creationId xmlns:p14="http://schemas.microsoft.com/office/powerpoint/2010/main" val="825676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904875" y="716313"/>
            <a:ext cx="10843447" cy="9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The three mistakes: 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FD0B553-14EA-905A-6E06-2D75EA95ECCA}"/>
              </a:ext>
            </a:extLst>
          </p:cNvPr>
          <p:cNvSpPr txBox="1"/>
          <p:nvPr/>
        </p:nvSpPr>
        <p:spPr>
          <a:xfrm>
            <a:off x="677532" y="2355709"/>
            <a:ext cx="16492867" cy="4882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0745" lvl="1" indent="-514350">
              <a:lnSpc>
                <a:spcPts val="4759"/>
              </a:lnSpc>
              <a:buFont typeface="+mj-lt"/>
              <a:buAutoNum type="arabicPeriod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Using age as job-selection criterion (“recent H.S. grad”) violates the Age Discrimination in Employment Act.  </a:t>
            </a:r>
          </a:p>
          <a:p>
            <a:pPr marL="880745" lvl="1" indent="-514350">
              <a:lnSpc>
                <a:spcPts val="4759"/>
              </a:lnSpc>
              <a:buFont typeface="+mj-lt"/>
              <a:buAutoNum type="arabicPeriod"/>
            </a:pPr>
            <a:endParaRPr lang="en-US" sz="3350" dirty="0">
              <a:solidFill>
                <a:srgbClr val="000000"/>
              </a:solidFill>
              <a:latin typeface="Source Sans Pro"/>
            </a:endParaRPr>
          </a:p>
          <a:p>
            <a:pPr marL="880745" lvl="1" indent="-514350">
              <a:lnSpc>
                <a:spcPts val="4759"/>
              </a:lnSpc>
              <a:buFont typeface="+mj-lt"/>
              <a:buAutoNum type="arabicPeriod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The terms “waiter” and “busboy” are not gender neutral and could be viewed as discriminatory.  </a:t>
            </a:r>
          </a:p>
          <a:p>
            <a:pPr marL="880745" lvl="1" indent="-514350">
              <a:lnSpc>
                <a:spcPts val="4759"/>
              </a:lnSpc>
              <a:buFont typeface="+mj-lt"/>
              <a:buAutoNum type="arabicPeriod"/>
            </a:pPr>
            <a:endParaRPr lang="en-US" sz="3350" dirty="0">
              <a:solidFill>
                <a:srgbClr val="000000"/>
              </a:solidFill>
              <a:latin typeface="Source Sans Pro"/>
            </a:endParaRPr>
          </a:p>
          <a:p>
            <a:pPr marL="880745" lvl="1" indent="-514350">
              <a:lnSpc>
                <a:spcPts val="4759"/>
              </a:lnSpc>
              <a:buFont typeface="+mj-lt"/>
              <a:buAutoNum type="arabicPeriod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Requiring a high school diploma may be seen as discriminatory because it could be argued that a diploma is not a bona fide occupational qualification for this job. </a:t>
            </a:r>
          </a:p>
        </p:txBody>
      </p:sp>
    </p:spTree>
    <p:extLst>
      <p:ext uri="{BB962C8B-B14F-4D97-AF65-F5344CB8AC3E}">
        <p14:creationId xmlns:p14="http://schemas.microsoft.com/office/powerpoint/2010/main" val="2290594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24131"/>
          <a:stretch/>
        </p:blipFill>
        <p:spPr>
          <a:xfrm>
            <a:off x="-23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25093" y="5322790"/>
            <a:ext cx="8878813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2900" b="1" dirty="0">
                <a:latin typeface="Source Sans Pro"/>
                <a:ea typeface="Source Sans Pro"/>
              </a:rPr>
              <a:t>Base ads on a good job description that addresses: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Job title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Essential duties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Necessary skills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Experience required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Education, credentials required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ource Sans Pro"/>
                <a:ea typeface="Source Sans Pro"/>
              </a:rPr>
              <a:t>Results expected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Source Sans Pro"/>
              <a:ea typeface="Source Sans Pro"/>
            </a:endParaRPr>
          </a:p>
          <a:p>
            <a:pPr>
              <a:spcAft>
                <a:spcPts val="600"/>
              </a:spcAft>
            </a:pPr>
            <a:r>
              <a:rPr lang="en-US" sz="2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key: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job ad that focuses on the qualifications you are seeking, not the protected characteristics of the people who might apply.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25094" y="1596927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Advertising the Job</a:t>
            </a:r>
          </a:p>
        </p:txBody>
      </p:sp>
    </p:spTree>
    <p:extLst>
      <p:ext uri="{BB962C8B-B14F-4D97-AF65-F5344CB8AC3E}">
        <p14:creationId xmlns:p14="http://schemas.microsoft.com/office/powerpoint/2010/main" val="275131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2217" r="17051" b="-2217"/>
          <a:stretch/>
        </p:blipFill>
        <p:spPr>
          <a:xfrm>
            <a:off x="0" y="33065"/>
            <a:ext cx="8072718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597467"/>
            <a:ext cx="8625820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When you need to fill a position on your team, please reach out to HR!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1" y="1578998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Advertising the Job</a:t>
            </a:r>
          </a:p>
        </p:txBody>
      </p:sp>
    </p:spTree>
    <p:extLst>
      <p:ext uri="{BB962C8B-B14F-4D97-AF65-F5344CB8AC3E}">
        <p14:creationId xmlns:p14="http://schemas.microsoft.com/office/powerpoint/2010/main" val="3353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45860" y="2524801"/>
            <a:ext cx="5929958" cy="5919030"/>
            <a:chOff x="0" y="0"/>
            <a:chExt cx="1151799" cy="9234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1799" cy="923478"/>
            </a:xfrm>
            <a:custGeom>
              <a:avLst/>
              <a:gdLst/>
              <a:ahLst/>
              <a:cxnLst/>
              <a:rect l="l" t="t" r="r" b="b"/>
              <a:pathLst>
                <a:path w="1151799" h="923478">
                  <a:moveTo>
                    <a:pt x="575899" y="0"/>
                  </a:moveTo>
                  <a:cubicBezTo>
                    <a:pt x="257839" y="0"/>
                    <a:pt x="0" y="206728"/>
                    <a:pt x="0" y="461739"/>
                  </a:cubicBezTo>
                  <a:cubicBezTo>
                    <a:pt x="0" y="716751"/>
                    <a:pt x="257839" y="923478"/>
                    <a:pt x="575899" y="923478"/>
                  </a:cubicBezTo>
                  <a:cubicBezTo>
                    <a:pt x="893960" y="923478"/>
                    <a:pt x="1151799" y="716751"/>
                    <a:pt x="1151799" y="461739"/>
                  </a:cubicBezTo>
                  <a:cubicBezTo>
                    <a:pt x="1151799" y="206728"/>
                    <a:pt x="893960" y="0"/>
                    <a:pt x="57589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999399" cy="818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7201" y="4586215"/>
            <a:ext cx="5051610" cy="188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b="1" dirty="0">
                <a:solidFill>
                  <a:srgbClr val="000000"/>
                </a:solidFill>
                <a:latin typeface="Source Sans Pro"/>
                <a:ea typeface="Source Sans Pro"/>
              </a:rPr>
              <a:t>Never screen applicants based on assumptions about their: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589" y="629355"/>
            <a:ext cx="13968093" cy="97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en-US" sz="67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Deciding Who to Interview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03672" y="2273418"/>
            <a:ext cx="674600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Name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30188" y="3862022"/>
            <a:ext cx="674600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Address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75058" y="5685665"/>
            <a:ext cx="528448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Gender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5058" y="7582146"/>
            <a:ext cx="2336225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50" dirty="0">
                <a:solidFill>
                  <a:srgbClr val="000000"/>
                </a:solidFill>
                <a:latin typeface="Source Sans Pro"/>
              </a:rPr>
              <a:t>Age</a:t>
            </a:r>
            <a:endParaRPr lang="en-US" sz="3450" dirty="0">
              <a:solidFill>
                <a:srgbClr val="000000"/>
              </a:solidFill>
              <a:latin typeface="Source Sans Pro"/>
              <a:ea typeface="Source Sans Pro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47F344B8-CCD7-3468-C4D1-7F7BE1A4A6A5}"/>
              </a:ext>
            </a:extLst>
          </p:cNvPr>
          <p:cNvSpPr txBox="1"/>
          <p:nvPr/>
        </p:nvSpPr>
        <p:spPr>
          <a:xfrm>
            <a:off x="591670" y="9046276"/>
            <a:ext cx="17104659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200" b="1" i="1" dirty="0">
                <a:solidFill>
                  <a:srgbClr val="000000"/>
                </a:solidFill>
                <a:latin typeface="Source Sans Pro"/>
                <a:ea typeface="Source Sans Pro"/>
              </a:rPr>
              <a:t>Tip: </a:t>
            </a:r>
            <a:r>
              <a:rPr lang="en-US" sz="3200" dirty="0">
                <a:solidFill>
                  <a:srgbClr val="000000"/>
                </a:solidFill>
                <a:latin typeface="Source Sans Pro"/>
                <a:ea typeface="Source Sans Pro"/>
              </a:rPr>
              <a:t>Avoid searching online to learn more about applicants. If you think that’s important, contact HR.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b="1" dirty="0">
                <a:solidFill>
                  <a:srgbClr val="000000"/>
                </a:solidFill>
                <a:latin typeface="Source Sans Pro"/>
                <a:ea typeface="Source Sans Pro"/>
              </a:rPr>
              <a:t>  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01116302-002A-B2BB-CA0E-79D326032F03}"/>
              </a:ext>
            </a:extLst>
          </p:cNvPr>
          <p:cNvSpPr/>
          <p:nvPr/>
        </p:nvSpPr>
        <p:spPr>
          <a:xfrm>
            <a:off x="8360923" y="5954894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61102F5A-C0F3-78A1-89B2-2A4D5E060C3A}"/>
              </a:ext>
            </a:extLst>
          </p:cNvPr>
          <p:cNvSpPr/>
          <p:nvPr/>
        </p:nvSpPr>
        <p:spPr>
          <a:xfrm rot="20541430">
            <a:off x="8100724" y="4272204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C8AD673-8C02-00F8-65E5-23BDC3577D3B}"/>
              </a:ext>
            </a:extLst>
          </p:cNvPr>
          <p:cNvSpPr/>
          <p:nvPr/>
        </p:nvSpPr>
        <p:spPr>
          <a:xfrm rot="963931">
            <a:off x="7907831" y="7501298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DB1947E2-C10A-5C44-12B8-9C8EE60B3B42}"/>
              </a:ext>
            </a:extLst>
          </p:cNvPr>
          <p:cNvSpPr/>
          <p:nvPr/>
        </p:nvSpPr>
        <p:spPr>
          <a:xfrm rot="9001599" flipH="1">
            <a:off x="7178183" y="2788764"/>
            <a:ext cx="1984327" cy="560572"/>
          </a:xfrm>
          <a:custGeom>
            <a:avLst/>
            <a:gdLst/>
            <a:ahLst/>
            <a:cxnLst/>
            <a:rect l="l" t="t" r="r" b="b"/>
            <a:pathLst>
              <a:path w="1984327" h="560572">
                <a:moveTo>
                  <a:pt x="1984327" y="0"/>
                </a:moveTo>
                <a:lnTo>
                  <a:pt x="0" y="0"/>
                </a:lnTo>
                <a:lnTo>
                  <a:pt x="0" y="560573"/>
                </a:lnTo>
                <a:lnTo>
                  <a:pt x="1984327" y="560573"/>
                </a:lnTo>
                <a:lnTo>
                  <a:pt x="19843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60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1730" y="2238375"/>
            <a:ext cx="19610360" cy="8626609"/>
            <a:chOff x="0" y="0"/>
            <a:chExt cx="6419747" cy="2641069"/>
          </a:xfrm>
          <a:solidFill>
            <a:srgbClr val="F2F2F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419747" cy="2641069"/>
            </a:xfrm>
            <a:custGeom>
              <a:avLst/>
              <a:gdLst/>
              <a:ahLst/>
              <a:cxnLst/>
              <a:rect l="l" t="t" r="r" b="b"/>
              <a:pathLst>
                <a:path w="6419747" h="2641069">
                  <a:moveTo>
                    <a:pt x="0" y="0"/>
                  </a:moveTo>
                  <a:lnTo>
                    <a:pt x="6419747" y="0"/>
                  </a:lnTo>
                  <a:lnTo>
                    <a:pt x="6419747" y="2641069"/>
                  </a:lnTo>
                  <a:lnTo>
                    <a:pt x="0" y="264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419747" cy="26791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524" y="555060"/>
            <a:ext cx="1626353" cy="1219765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14674" y="5096105"/>
            <a:ext cx="14333106" cy="106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b="1" i="1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Another problem: </a:t>
            </a: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Social media may reveal the applicant’s membership in a protected group.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FE031D6-680B-029A-7470-E4F95605DE32}"/>
              </a:ext>
            </a:extLst>
          </p:cNvPr>
          <p:cNvSpPr txBox="1"/>
          <p:nvPr/>
        </p:nvSpPr>
        <p:spPr>
          <a:xfrm>
            <a:off x="2288638" y="671546"/>
            <a:ext cx="15328826" cy="9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8"/>
              </a:lnSpc>
            </a:pPr>
            <a:r>
              <a:rPr lang="en-US" sz="6200" b="1" dirty="0">
                <a:solidFill>
                  <a:schemeClr val="bg1"/>
                </a:solidFill>
                <a:latin typeface="Source Sans Pro"/>
                <a:ea typeface="Source Sans Pro"/>
              </a:rPr>
              <a:t>Hey, Google show me…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1499EFDE-F0D5-1BF3-66D3-5D7E74B77908}"/>
              </a:ext>
            </a:extLst>
          </p:cNvPr>
          <p:cNvGrpSpPr/>
          <p:nvPr/>
        </p:nvGrpSpPr>
        <p:grpSpPr>
          <a:xfrm>
            <a:off x="-7444251" y="-567567"/>
            <a:ext cx="8509888" cy="5761647"/>
            <a:chOff x="0" y="-38100"/>
            <a:chExt cx="812800" cy="6477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F4ABB32-D82F-5100-6F8A-16A810F4F43C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0475AD15-A53F-21B1-C3F9-EFE29AAFE3F2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42A386A3-35F8-1395-D428-7348AA64D8AB}"/>
              </a:ext>
            </a:extLst>
          </p:cNvPr>
          <p:cNvSpPr txBox="1"/>
          <p:nvPr/>
        </p:nvSpPr>
        <p:spPr>
          <a:xfrm>
            <a:off x="1414674" y="2742081"/>
            <a:ext cx="14333106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According to one recent survey, 70% of employers check job applicants’ social media accounts at some point during the hiring process. If not done properly it could be a big lawsuit risk. </a:t>
            </a:r>
          </a:p>
        </p:txBody>
      </p:sp>
    </p:spTree>
    <p:extLst>
      <p:ext uri="{BB962C8B-B14F-4D97-AF65-F5344CB8AC3E}">
        <p14:creationId xmlns:p14="http://schemas.microsoft.com/office/powerpoint/2010/main" val="306813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028700" y="589598"/>
            <a:ext cx="1084344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Conducting Job Interviews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945002-44BE-15D1-BB12-7F6C94CB6A92}"/>
              </a:ext>
            </a:extLst>
          </p:cNvPr>
          <p:cNvGrpSpPr/>
          <p:nvPr/>
        </p:nvGrpSpPr>
        <p:grpSpPr>
          <a:xfrm>
            <a:off x="2963452" y="3424778"/>
            <a:ext cx="3693945" cy="5516314"/>
            <a:chOff x="3906110" y="3295774"/>
            <a:chExt cx="3414676" cy="5516314"/>
          </a:xfrm>
        </p:grpSpPr>
        <p:grpSp>
          <p:nvGrpSpPr>
            <p:cNvPr id="2" name="Group 2"/>
            <p:cNvGrpSpPr/>
            <p:nvPr/>
          </p:nvGrpSpPr>
          <p:grpSpPr>
            <a:xfrm>
              <a:off x="3908612" y="3295774"/>
              <a:ext cx="3409671" cy="3649752"/>
              <a:chOff x="0" y="0"/>
              <a:chExt cx="2018401" cy="261086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018401" cy="2610863"/>
              </a:xfrm>
              <a:custGeom>
                <a:avLst/>
                <a:gdLst/>
                <a:ahLst/>
                <a:cxnLst/>
                <a:rect l="l" t="t" r="r" b="b"/>
                <a:pathLst>
                  <a:path w="2018401" h="2610863">
                    <a:moveTo>
                      <a:pt x="0" y="0"/>
                    </a:moveTo>
                    <a:lnTo>
                      <a:pt x="0" y="2610863"/>
                    </a:lnTo>
                    <a:lnTo>
                      <a:pt x="2018401" y="2610863"/>
                    </a:lnTo>
                    <a:lnTo>
                      <a:pt x="2018401" y="0"/>
                    </a:lnTo>
                    <a:lnTo>
                      <a:pt x="0" y="0"/>
                    </a:lnTo>
                    <a:close/>
                    <a:moveTo>
                      <a:pt x="1957441" y="2549903"/>
                    </a:moveTo>
                    <a:lnTo>
                      <a:pt x="59690" y="2549903"/>
                    </a:lnTo>
                    <a:lnTo>
                      <a:pt x="59690" y="59690"/>
                    </a:lnTo>
                    <a:lnTo>
                      <a:pt x="1957441" y="59690"/>
                    </a:lnTo>
                    <a:lnTo>
                      <a:pt x="1957441" y="254990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906110" y="6409145"/>
              <a:ext cx="3414676" cy="2402943"/>
              <a:chOff x="0" y="0"/>
              <a:chExt cx="669903" cy="214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9903" cy="214632"/>
              </a:xfrm>
              <a:custGeom>
                <a:avLst/>
                <a:gdLst/>
                <a:ahLst/>
                <a:cxnLst/>
                <a:rect l="l" t="t" r="r" b="b"/>
                <a:pathLst>
                  <a:path w="669903" h="214632">
                    <a:moveTo>
                      <a:pt x="0" y="0"/>
                    </a:moveTo>
                    <a:lnTo>
                      <a:pt x="669903" y="0"/>
                    </a:lnTo>
                    <a:lnTo>
                      <a:pt x="669903" y="214632"/>
                    </a:lnTo>
                    <a:lnTo>
                      <a:pt x="0" y="2146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669903" cy="2527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120341" y="6630730"/>
              <a:ext cx="2986211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000000"/>
                  </a:solidFill>
                  <a:latin typeface="Source Sans Pro"/>
                  <a:ea typeface="Source Sans Pro"/>
                </a:rPr>
                <a:t>Ask every candidate the same questions.</a:t>
              </a:r>
            </a:p>
          </p:txBody>
        </p: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62D7FE63-C931-535C-982E-976F281798A1}"/>
              </a:ext>
            </a:extLst>
          </p:cNvPr>
          <p:cNvSpPr txBox="1"/>
          <p:nvPr/>
        </p:nvSpPr>
        <p:spPr>
          <a:xfrm>
            <a:off x="1028700" y="1872080"/>
            <a:ext cx="9936012" cy="111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7"/>
              </a:lnSpc>
            </a:pPr>
            <a:r>
              <a:rPr lang="en-US" sz="3200" b="1" dirty="0">
                <a:solidFill>
                  <a:srgbClr val="000000"/>
                </a:solidFill>
                <a:latin typeface="Source Sans Pro"/>
                <a:ea typeface="Source Sans Pro"/>
              </a:rPr>
              <a:t>The riskiest part of the hiring process - </a:t>
            </a:r>
            <a:r>
              <a:rPr lang="en-US" sz="3200" b="1" i="1" dirty="0">
                <a:solidFill>
                  <a:srgbClr val="000000"/>
                </a:solidFill>
                <a:latin typeface="Source Sans Pro"/>
                <a:ea typeface="Source Sans Pro"/>
              </a:rPr>
              <a:t>Best practice: </a:t>
            </a:r>
          </a:p>
          <a:p>
            <a:pPr>
              <a:lnSpc>
                <a:spcPts val="4507"/>
              </a:lnSpc>
            </a:pPr>
            <a:r>
              <a:rPr lang="en-US" sz="3200" b="1" dirty="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8C2C51-04A6-B165-4C54-FA8F1B54054B}"/>
              </a:ext>
            </a:extLst>
          </p:cNvPr>
          <p:cNvGrpSpPr/>
          <p:nvPr/>
        </p:nvGrpSpPr>
        <p:grpSpPr>
          <a:xfrm>
            <a:off x="7462067" y="3422537"/>
            <a:ext cx="3693944" cy="5516314"/>
            <a:chOff x="3906110" y="3295774"/>
            <a:chExt cx="3414676" cy="5516314"/>
          </a:xfrm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4E7B0F1B-8796-30A8-78E8-A5B3220EECE8}"/>
                </a:ext>
              </a:extLst>
            </p:cNvPr>
            <p:cNvGrpSpPr/>
            <p:nvPr/>
          </p:nvGrpSpPr>
          <p:grpSpPr>
            <a:xfrm>
              <a:off x="3908612" y="3295774"/>
              <a:ext cx="3409671" cy="3649752"/>
              <a:chOff x="0" y="0"/>
              <a:chExt cx="2018401" cy="2610863"/>
            </a:xfrm>
          </p:grpSpPr>
          <p:sp>
            <p:nvSpPr>
              <p:cNvPr id="38" name="Freeform 3">
                <a:extLst>
                  <a:ext uri="{FF2B5EF4-FFF2-40B4-BE49-F238E27FC236}">
                    <a16:creationId xmlns:a16="http://schemas.microsoft.com/office/drawing/2014/main" id="{ED6F051F-62CC-43A9-442F-C9C67037BFDF}"/>
                  </a:ext>
                </a:extLst>
              </p:cNvPr>
              <p:cNvSpPr/>
              <p:nvPr/>
            </p:nvSpPr>
            <p:spPr>
              <a:xfrm>
                <a:off x="0" y="0"/>
                <a:ext cx="2018401" cy="2610863"/>
              </a:xfrm>
              <a:custGeom>
                <a:avLst/>
                <a:gdLst/>
                <a:ahLst/>
                <a:cxnLst/>
                <a:rect l="l" t="t" r="r" b="b"/>
                <a:pathLst>
                  <a:path w="2018401" h="2610863">
                    <a:moveTo>
                      <a:pt x="0" y="0"/>
                    </a:moveTo>
                    <a:lnTo>
                      <a:pt x="0" y="2610863"/>
                    </a:lnTo>
                    <a:lnTo>
                      <a:pt x="2018401" y="2610863"/>
                    </a:lnTo>
                    <a:lnTo>
                      <a:pt x="2018401" y="0"/>
                    </a:lnTo>
                    <a:lnTo>
                      <a:pt x="0" y="0"/>
                    </a:lnTo>
                    <a:close/>
                    <a:moveTo>
                      <a:pt x="1957441" y="2549903"/>
                    </a:moveTo>
                    <a:lnTo>
                      <a:pt x="59690" y="2549903"/>
                    </a:lnTo>
                    <a:lnTo>
                      <a:pt x="59690" y="59690"/>
                    </a:lnTo>
                    <a:lnTo>
                      <a:pt x="1957441" y="59690"/>
                    </a:lnTo>
                    <a:lnTo>
                      <a:pt x="1957441" y="254990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BB1EE460-CE02-88A3-353D-A3B200BAA4B4}"/>
                </a:ext>
              </a:extLst>
            </p:cNvPr>
            <p:cNvGrpSpPr/>
            <p:nvPr/>
          </p:nvGrpSpPr>
          <p:grpSpPr>
            <a:xfrm>
              <a:off x="3906110" y="6409145"/>
              <a:ext cx="3414676" cy="2402943"/>
              <a:chOff x="0" y="0"/>
              <a:chExt cx="669903" cy="214632"/>
            </a:xfrm>
          </p:grpSpPr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52A24B4B-ADE4-D71D-6CF2-596724DD6F70}"/>
                  </a:ext>
                </a:extLst>
              </p:cNvPr>
              <p:cNvSpPr/>
              <p:nvPr/>
            </p:nvSpPr>
            <p:spPr>
              <a:xfrm>
                <a:off x="0" y="0"/>
                <a:ext cx="669903" cy="214632"/>
              </a:xfrm>
              <a:custGeom>
                <a:avLst/>
                <a:gdLst/>
                <a:ahLst/>
                <a:cxnLst/>
                <a:rect l="l" t="t" r="r" b="b"/>
                <a:pathLst>
                  <a:path w="669903" h="214632">
                    <a:moveTo>
                      <a:pt x="0" y="0"/>
                    </a:moveTo>
                    <a:lnTo>
                      <a:pt x="669903" y="0"/>
                    </a:lnTo>
                    <a:lnTo>
                      <a:pt x="669903" y="214632"/>
                    </a:lnTo>
                    <a:lnTo>
                      <a:pt x="0" y="2146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TextBox 8">
                <a:extLst>
                  <a:ext uri="{FF2B5EF4-FFF2-40B4-BE49-F238E27FC236}">
                    <a16:creationId xmlns:a16="http://schemas.microsoft.com/office/drawing/2014/main" id="{48CDA6A6-7DF7-7704-EA59-DA982F3E0D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69903" cy="2527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18">
              <a:extLst>
                <a:ext uri="{FF2B5EF4-FFF2-40B4-BE49-F238E27FC236}">
                  <a16:creationId xmlns:a16="http://schemas.microsoft.com/office/drawing/2014/main" id="{409B21D6-A350-225D-B21B-1CB5F83CE088}"/>
                </a:ext>
              </a:extLst>
            </p:cNvPr>
            <p:cNvSpPr txBox="1"/>
            <p:nvPr/>
          </p:nvSpPr>
          <p:spPr>
            <a:xfrm>
              <a:off x="4055832" y="6594869"/>
              <a:ext cx="3115229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000000"/>
                  </a:solidFill>
                  <a:latin typeface="Source Sans Pro"/>
                  <a:ea typeface="Source Sans Pro"/>
                </a:rPr>
                <a:t>Take detailed notes </a:t>
              </a:r>
            </a:p>
            <a:p>
              <a:pPr algn="ctr"/>
              <a:r>
                <a:rPr lang="en-US" sz="2500" b="1" dirty="0">
                  <a:solidFill>
                    <a:srgbClr val="000000"/>
                  </a:solidFill>
                  <a:latin typeface="Source Sans Pro"/>
                  <a:ea typeface="Source Sans Pro"/>
                </a:rPr>
                <a:t>on how each candidate answered.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58D714-272C-FA00-1FD4-193333E96F2E}"/>
              </a:ext>
            </a:extLst>
          </p:cNvPr>
          <p:cNvGrpSpPr/>
          <p:nvPr/>
        </p:nvGrpSpPr>
        <p:grpSpPr>
          <a:xfrm>
            <a:off x="11782497" y="3422537"/>
            <a:ext cx="3688530" cy="5516314"/>
            <a:chOff x="3906110" y="3295774"/>
            <a:chExt cx="3414676" cy="5516314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936066AF-3793-7FD8-5846-5EEFD1D9F6EC}"/>
                </a:ext>
              </a:extLst>
            </p:cNvPr>
            <p:cNvGrpSpPr/>
            <p:nvPr/>
          </p:nvGrpSpPr>
          <p:grpSpPr>
            <a:xfrm>
              <a:off x="3908612" y="3295774"/>
              <a:ext cx="3409671" cy="3649752"/>
              <a:chOff x="0" y="0"/>
              <a:chExt cx="2018401" cy="2610863"/>
            </a:xfrm>
          </p:grpSpPr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770983ED-BD79-E7E3-9768-102896AE7AB7}"/>
                  </a:ext>
                </a:extLst>
              </p:cNvPr>
              <p:cNvSpPr/>
              <p:nvPr/>
            </p:nvSpPr>
            <p:spPr>
              <a:xfrm>
                <a:off x="0" y="0"/>
                <a:ext cx="2018401" cy="2610863"/>
              </a:xfrm>
              <a:custGeom>
                <a:avLst/>
                <a:gdLst/>
                <a:ahLst/>
                <a:cxnLst/>
                <a:rect l="l" t="t" r="r" b="b"/>
                <a:pathLst>
                  <a:path w="2018401" h="2610863">
                    <a:moveTo>
                      <a:pt x="0" y="0"/>
                    </a:moveTo>
                    <a:lnTo>
                      <a:pt x="0" y="2610863"/>
                    </a:lnTo>
                    <a:lnTo>
                      <a:pt x="2018401" y="2610863"/>
                    </a:lnTo>
                    <a:lnTo>
                      <a:pt x="2018401" y="0"/>
                    </a:lnTo>
                    <a:lnTo>
                      <a:pt x="0" y="0"/>
                    </a:lnTo>
                    <a:close/>
                    <a:moveTo>
                      <a:pt x="1957441" y="2549903"/>
                    </a:moveTo>
                    <a:lnTo>
                      <a:pt x="59690" y="2549903"/>
                    </a:lnTo>
                    <a:lnTo>
                      <a:pt x="59690" y="59690"/>
                    </a:lnTo>
                    <a:lnTo>
                      <a:pt x="1957441" y="59690"/>
                    </a:lnTo>
                    <a:lnTo>
                      <a:pt x="1957441" y="254990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2FB70412-3ADD-0840-C975-3338878C1C52}"/>
                </a:ext>
              </a:extLst>
            </p:cNvPr>
            <p:cNvGrpSpPr/>
            <p:nvPr/>
          </p:nvGrpSpPr>
          <p:grpSpPr>
            <a:xfrm>
              <a:off x="3906110" y="6409145"/>
              <a:ext cx="3414676" cy="2402943"/>
              <a:chOff x="0" y="0"/>
              <a:chExt cx="669903" cy="214632"/>
            </a:xfrm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F7CD534D-E131-B69C-B2AA-44853A468D61}"/>
                  </a:ext>
                </a:extLst>
              </p:cNvPr>
              <p:cNvSpPr/>
              <p:nvPr/>
            </p:nvSpPr>
            <p:spPr>
              <a:xfrm>
                <a:off x="0" y="0"/>
                <a:ext cx="669903" cy="214632"/>
              </a:xfrm>
              <a:custGeom>
                <a:avLst/>
                <a:gdLst/>
                <a:ahLst/>
                <a:cxnLst/>
                <a:rect l="l" t="t" r="r" b="b"/>
                <a:pathLst>
                  <a:path w="669903" h="214632">
                    <a:moveTo>
                      <a:pt x="0" y="0"/>
                    </a:moveTo>
                    <a:lnTo>
                      <a:pt x="669903" y="0"/>
                    </a:lnTo>
                    <a:lnTo>
                      <a:pt x="669903" y="214632"/>
                    </a:lnTo>
                    <a:lnTo>
                      <a:pt x="0" y="2146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8">
                <a:extLst>
                  <a:ext uri="{FF2B5EF4-FFF2-40B4-BE49-F238E27FC236}">
                    <a16:creationId xmlns:a16="http://schemas.microsoft.com/office/drawing/2014/main" id="{F04B136C-2C23-725C-1079-509683AFD6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69903" cy="2527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1BF097D1-6B91-A019-52B8-8F340E5CFB78}"/>
                </a:ext>
              </a:extLst>
            </p:cNvPr>
            <p:cNvSpPr txBox="1"/>
            <p:nvPr/>
          </p:nvSpPr>
          <p:spPr>
            <a:xfrm>
              <a:off x="4071065" y="6643759"/>
              <a:ext cx="2986211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000000"/>
                  </a:solidFill>
                  <a:latin typeface="Source Sans Pro"/>
                  <a:ea typeface="Source Sans Pro"/>
                </a:rPr>
                <a:t>Use your notes to compare candidates.</a:t>
              </a:r>
            </a:p>
          </p:txBody>
        </p:sp>
      </p:grpSp>
      <p:sp>
        <p:nvSpPr>
          <p:cNvPr id="41" name="Freeform 23">
            <a:extLst>
              <a:ext uri="{FF2B5EF4-FFF2-40B4-BE49-F238E27FC236}">
                <a16:creationId xmlns:a16="http://schemas.microsoft.com/office/drawing/2014/main" id="{755DB408-F561-34EB-5183-7F7D5DA66704}"/>
              </a:ext>
            </a:extLst>
          </p:cNvPr>
          <p:cNvSpPr/>
          <p:nvPr/>
        </p:nvSpPr>
        <p:spPr>
          <a:xfrm>
            <a:off x="12450245" y="3926819"/>
            <a:ext cx="2353032" cy="2150608"/>
          </a:xfrm>
          <a:custGeom>
            <a:avLst/>
            <a:gdLst/>
            <a:ahLst/>
            <a:cxnLst/>
            <a:rect l="l" t="t" r="r" b="b"/>
            <a:pathLst>
              <a:path w="2178332" h="2150608">
                <a:moveTo>
                  <a:pt x="0" y="0"/>
                </a:moveTo>
                <a:lnTo>
                  <a:pt x="2178332" y="0"/>
                </a:lnTo>
                <a:lnTo>
                  <a:pt x="2178332" y="2150608"/>
                </a:lnTo>
                <a:lnTo>
                  <a:pt x="0" y="215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 descr="A group of question marks&#10;&#10;Description automatically generated">
            <a:extLst>
              <a:ext uri="{FF2B5EF4-FFF2-40B4-BE49-F238E27FC236}">
                <a16:creationId xmlns:a16="http://schemas.microsoft.com/office/drawing/2014/main" id="{88068CAB-EF3B-15FA-8AE5-0005C8F39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51" y="3678095"/>
            <a:ext cx="2857143" cy="2857143"/>
          </a:xfrm>
          <a:prstGeom prst="rect">
            <a:avLst/>
          </a:prstGeom>
        </p:spPr>
      </p:pic>
      <p:pic>
        <p:nvPicPr>
          <p:cNvPr id="51" name="Picture 50" descr="A black and white image of a paper&#10;&#10;Description automatically generated">
            <a:extLst>
              <a:ext uri="{FF2B5EF4-FFF2-40B4-BE49-F238E27FC236}">
                <a16:creationId xmlns:a16="http://schemas.microsoft.com/office/drawing/2014/main" id="{2466FC68-29FE-BE68-58BB-854D41278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97" y="3751092"/>
            <a:ext cx="2614154" cy="26141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45860" y="2363440"/>
            <a:ext cx="5929958" cy="5919030"/>
            <a:chOff x="0" y="0"/>
            <a:chExt cx="1151799" cy="9234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1799" cy="923478"/>
            </a:xfrm>
            <a:custGeom>
              <a:avLst/>
              <a:gdLst/>
              <a:ahLst/>
              <a:cxnLst/>
              <a:rect l="l" t="t" r="r" b="b"/>
              <a:pathLst>
                <a:path w="1151799" h="923478">
                  <a:moveTo>
                    <a:pt x="575899" y="0"/>
                  </a:moveTo>
                  <a:cubicBezTo>
                    <a:pt x="257839" y="0"/>
                    <a:pt x="0" y="206728"/>
                    <a:pt x="0" y="461739"/>
                  </a:cubicBezTo>
                  <a:cubicBezTo>
                    <a:pt x="0" y="716751"/>
                    <a:pt x="257839" y="923478"/>
                    <a:pt x="575899" y="923478"/>
                  </a:cubicBezTo>
                  <a:cubicBezTo>
                    <a:pt x="893960" y="923478"/>
                    <a:pt x="1151799" y="716751"/>
                    <a:pt x="1151799" y="461739"/>
                  </a:cubicBezTo>
                  <a:cubicBezTo>
                    <a:pt x="1151799" y="206728"/>
                    <a:pt x="893960" y="0"/>
                    <a:pt x="57589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999399" cy="818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7201" y="4729647"/>
            <a:ext cx="5051610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b="1" dirty="0">
                <a:solidFill>
                  <a:srgbClr val="000000"/>
                </a:solidFill>
                <a:latin typeface="Source Sans Pro"/>
                <a:ea typeface="Source Sans Pro"/>
              </a:rPr>
              <a:t>Avoid questions about: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589" y="521781"/>
            <a:ext cx="13968093" cy="97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en-US" sz="67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Conducting Job Interviews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A2B675C-F234-9F0D-4962-7FF4E9650FA9}"/>
              </a:ext>
            </a:extLst>
          </p:cNvPr>
          <p:cNvSpPr/>
          <p:nvPr/>
        </p:nvSpPr>
        <p:spPr>
          <a:xfrm>
            <a:off x="8335077" y="4825332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BF126E4-F2BD-A6F3-BFCB-3ADCBF30CD79}"/>
              </a:ext>
            </a:extLst>
          </p:cNvPr>
          <p:cNvSpPr/>
          <p:nvPr/>
        </p:nvSpPr>
        <p:spPr>
          <a:xfrm rot="432654">
            <a:off x="8165103" y="6724534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6385981-ECCB-47C6-8E51-B073058B0217}"/>
              </a:ext>
            </a:extLst>
          </p:cNvPr>
          <p:cNvSpPr/>
          <p:nvPr/>
        </p:nvSpPr>
        <p:spPr>
          <a:xfrm rot="20541430">
            <a:off x="8074878" y="3734319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FEE473B-E862-AAA2-85ED-930F38B4BFEF}"/>
              </a:ext>
            </a:extLst>
          </p:cNvPr>
          <p:cNvSpPr/>
          <p:nvPr/>
        </p:nvSpPr>
        <p:spPr>
          <a:xfrm rot="963931">
            <a:off x="7362038" y="7680587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0D620111-CC80-863A-D9FD-0D20E6CFDD2E}"/>
              </a:ext>
            </a:extLst>
          </p:cNvPr>
          <p:cNvSpPr txBox="1"/>
          <p:nvPr/>
        </p:nvSpPr>
        <p:spPr>
          <a:xfrm>
            <a:off x="9977826" y="2040330"/>
            <a:ext cx="674600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Marital status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FF7F02D6-A85D-544D-0D8B-56EF3F1AB9CC}"/>
              </a:ext>
            </a:extLst>
          </p:cNvPr>
          <p:cNvSpPr txBox="1"/>
          <p:nvPr/>
        </p:nvSpPr>
        <p:spPr>
          <a:xfrm>
            <a:off x="10204342" y="3324137"/>
            <a:ext cx="674600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Age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4188FFE3-08FA-2716-A25E-A3AFCA14EE92}"/>
              </a:ext>
            </a:extLst>
          </p:cNvPr>
          <p:cNvSpPr txBox="1"/>
          <p:nvPr/>
        </p:nvSpPr>
        <p:spPr>
          <a:xfrm>
            <a:off x="10349212" y="4556103"/>
            <a:ext cx="528448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Disability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B2BD18C-90B8-E802-87BC-9ECF8C0D9A35}"/>
              </a:ext>
            </a:extLst>
          </p:cNvPr>
          <p:cNvSpPr txBox="1"/>
          <p:nvPr/>
        </p:nvSpPr>
        <p:spPr>
          <a:xfrm>
            <a:off x="10349212" y="6627122"/>
            <a:ext cx="528448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Gender/sex/parenthood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2F36B8F-C213-683E-7FEF-F8F161ADE11C}"/>
              </a:ext>
            </a:extLst>
          </p:cNvPr>
          <p:cNvSpPr txBox="1"/>
          <p:nvPr/>
        </p:nvSpPr>
        <p:spPr>
          <a:xfrm>
            <a:off x="9829265" y="7815222"/>
            <a:ext cx="5141800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50" dirty="0">
                <a:solidFill>
                  <a:srgbClr val="000000"/>
                </a:solidFill>
                <a:latin typeface="Source Sans Pro"/>
              </a:rPr>
              <a:t>National origin/race</a:t>
            </a: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04F8ED2E-3050-92A3-E031-FA017BA78045}"/>
              </a:ext>
            </a:extLst>
          </p:cNvPr>
          <p:cNvSpPr/>
          <p:nvPr/>
        </p:nvSpPr>
        <p:spPr>
          <a:xfrm rot="9001599" flipH="1">
            <a:off x="7152337" y="2555676"/>
            <a:ext cx="1984327" cy="560572"/>
          </a:xfrm>
          <a:custGeom>
            <a:avLst/>
            <a:gdLst/>
            <a:ahLst/>
            <a:cxnLst/>
            <a:rect l="l" t="t" r="r" b="b"/>
            <a:pathLst>
              <a:path w="1984327" h="560572">
                <a:moveTo>
                  <a:pt x="1984327" y="0"/>
                </a:moveTo>
                <a:lnTo>
                  <a:pt x="0" y="0"/>
                </a:lnTo>
                <a:lnTo>
                  <a:pt x="0" y="560573"/>
                </a:lnTo>
                <a:lnTo>
                  <a:pt x="1984327" y="560573"/>
                </a:lnTo>
                <a:lnTo>
                  <a:pt x="19843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5A33B12A-E204-1A8F-116D-BEE72402B77B}"/>
              </a:ext>
            </a:extLst>
          </p:cNvPr>
          <p:cNvSpPr/>
          <p:nvPr/>
        </p:nvSpPr>
        <p:spPr>
          <a:xfrm rot="432654">
            <a:off x="8167274" y="5693386"/>
            <a:ext cx="1642749" cy="449703"/>
          </a:xfrm>
          <a:custGeom>
            <a:avLst/>
            <a:gdLst/>
            <a:ahLst/>
            <a:cxnLst/>
            <a:rect l="l" t="t" r="r" b="b"/>
            <a:pathLst>
              <a:path w="1642749" h="449703">
                <a:moveTo>
                  <a:pt x="0" y="0"/>
                </a:moveTo>
                <a:lnTo>
                  <a:pt x="1642749" y="0"/>
                </a:lnTo>
                <a:lnTo>
                  <a:pt x="1642749" y="449703"/>
                </a:lnTo>
                <a:lnTo>
                  <a:pt x="0" y="449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42EEEDD8-0A42-ECF3-F12A-A7AE0EBEF293}"/>
              </a:ext>
            </a:extLst>
          </p:cNvPr>
          <p:cNvSpPr txBox="1"/>
          <p:nvPr/>
        </p:nvSpPr>
        <p:spPr>
          <a:xfrm>
            <a:off x="10351383" y="5595974"/>
            <a:ext cx="528448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Source Sans Pro"/>
              </a:rPr>
              <a:t>Religion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EE5D9E8-14DB-B78D-51B9-1036B2D7BD93}"/>
              </a:ext>
            </a:extLst>
          </p:cNvPr>
          <p:cNvSpPr txBox="1"/>
          <p:nvPr/>
        </p:nvSpPr>
        <p:spPr>
          <a:xfrm>
            <a:off x="591670" y="9100063"/>
            <a:ext cx="17104659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200" b="1" i="1" dirty="0">
                <a:solidFill>
                  <a:srgbClr val="000000"/>
                </a:solidFill>
                <a:latin typeface="Source Sans Pro"/>
                <a:ea typeface="Source Sans Pro"/>
              </a:rPr>
              <a:t>Tip: </a:t>
            </a:r>
            <a:r>
              <a:rPr lang="en-US" sz="3200" dirty="0">
                <a:solidFill>
                  <a:srgbClr val="000000"/>
                </a:solidFill>
                <a:latin typeface="Source Sans Pro"/>
                <a:ea typeface="Source Sans Pro"/>
              </a:rPr>
              <a:t>Stick to questions that assess skills, ability and qualifications. 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b="1" dirty="0">
                <a:solidFill>
                  <a:srgbClr val="000000"/>
                </a:solidFill>
                <a:latin typeface="Source Sans Pro"/>
                <a:ea typeface="Source Sans Pro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4457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1731" y="2238375"/>
            <a:ext cx="20969031" cy="8626609"/>
            <a:chOff x="0" y="0"/>
            <a:chExt cx="6419747" cy="2641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19747" cy="2641069"/>
            </a:xfrm>
            <a:custGeom>
              <a:avLst/>
              <a:gdLst/>
              <a:ahLst/>
              <a:cxnLst/>
              <a:rect l="l" t="t" r="r" b="b"/>
              <a:pathLst>
                <a:path w="6419747" h="2641069">
                  <a:moveTo>
                    <a:pt x="0" y="0"/>
                  </a:moveTo>
                  <a:lnTo>
                    <a:pt x="6419747" y="0"/>
                  </a:lnTo>
                  <a:lnTo>
                    <a:pt x="6419747" y="2641069"/>
                  </a:lnTo>
                  <a:lnTo>
                    <a:pt x="0" y="26410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419747" cy="2679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524" y="555060"/>
            <a:ext cx="1626353" cy="1219765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41038" y="3903447"/>
            <a:ext cx="14333106" cy="227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450" b="1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One of a manager’s greatest legal risks</a:t>
            </a:r>
          </a:p>
          <a:p>
            <a:pPr marL="914400" lvl="1" indent="-457200">
              <a:lnSpc>
                <a:spcPts val="4899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Applicants will probably sue if they believe they have suffered discrimination </a:t>
            </a:r>
          </a:p>
          <a:p>
            <a:pPr>
              <a:lnSpc>
                <a:spcPts val="4899"/>
              </a:lnSpc>
            </a:pPr>
            <a:endParaRPr lang="en-US" sz="345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FE031D6-680B-029A-7470-E4F95605DE32}"/>
              </a:ext>
            </a:extLst>
          </p:cNvPr>
          <p:cNvSpPr txBox="1"/>
          <p:nvPr/>
        </p:nvSpPr>
        <p:spPr>
          <a:xfrm>
            <a:off x="2288638" y="671546"/>
            <a:ext cx="15328826" cy="9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8"/>
              </a:lnSpc>
            </a:pPr>
            <a:r>
              <a:rPr lang="en-US" sz="6200" b="1" dirty="0">
                <a:solidFill>
                  <a:schemeClr val="bg1"/>
                </a:solidFill>
                <a:latin typeface="Source Sans Pro"/>
                <a:ea typeface="Source Sans Pro"/>
              </a:rPr>
              <a:t>Hiring is…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1499EFDE-F0D5-1BF3-66D3-5D7E74B77908}"/>
              </a:ext>
            </a:extLst>
          </p:cNvPr>
          <p:cNvGrpSpPr/>
          <p:nvPr/>
        </p:nvGrpSpPr>
        <p:grpSpPr>
          <a:xfrm>
            <a:off x="-7444251" y="-567567"/>
            <a:ext cx="8509888" cy="5761647"/>
            <a:chOff x="0" y="-38100"/>
            <a:chExt cx="812800" cy="6477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F4ABB32-D82F-5100-6F8A-16A810F4F43C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0475AD15-A53F-21B1-C3F9-EFE29AAFE3F2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42A386A3-35F8-1395-D428-7348AA64D8AB}"/>
              </a:ext>
            </a:extLst>
          </p:cNvPr>
          <p:cNvSpPr txBox="1"/>
          <p:nvPr/>
        </p:nvSpPr>
        <p:spPr>
          <a:xfrm>
            <a:off x="2441038" y="2742081"/>
            <a:ext cx="14333106" cy="91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A great opportunity to build great teams</a:t>
            </a:r>
          </a:p>
        </p:txBody>
      </p:sp>
    </p:spTree>
    <p:extLst>
      <p:ext uri="{BB962C8B-B14F-4D97-AF65-F5344CB8AC3E}">
        <p14:creationId xmlns:p14="http://schemas.microsoft.com/office/powerpoint/2010/main" val="361892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B1F9A72-259B-3AFA-FB3B-B50AA3AB3754}"/>
              </a:ext>
            </a:extLst>
          </p:cNvPr>
          <p:cNvSpPr/>
          <p:nvPr/>
        </p:nvSpPr>
        <p:spPr>
          <a:xfrm>
            <a:off x="-32717" y="1664506"/>
            <a:ext cx="5650301" cy="7310886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16132" y="2695562"/>
            <a:ext cx="1621670" cy="1965660"/>
          </a:xfrm>
          <a:custGeom>
            <a:avLst/>
            <a:gdLst/>
            <a:ahLst/>
            <a:cxnLst/>
            <a:rect l="l" t="t" r="r" b="b"/>
            <a:pathLst>
              <a:path w="1621670" h="1965660">
                <a:moveTo>
                  <a:pt x="0" y="0"/>
                </a:moveTo>
                <a:lnTo>
                  <a:pt x="1621670" y="0"/>
                </a:lnTo>
                <a:lnTo>
                  <a:pt x="1621670" y="1965660"/>
                </a:lnTo>
                <a:lnTo>
                  <a:pt x="0" y="1965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137175" y="4062476"/>
            <a:ext cx="10967915" cy="310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600" dirty="0">
                <a:solidFill>
                  <a:srgbClr val="000000"/>
                </a:solidFill>
                <a:latin typeface="Source Sans Pro"/>
              </a:rPr>
              <a:t>Never ask a reference any questions you are prohibited from asking an applicant.</a:t>
            </a:r>
          </a:p>
          <a:p>
            <a:pPr>
              <a:lnSpc>
                <a:spcPts val="4900"/>
              </a:lnSpc>
            </a:pPr>
            <a:r>
              <a:rPr lang="en-US" sz="3600" dirty="0">
                <a:solidFill>
                  <a:srgbClr val="000000"/>
                </a:solidFill>
                <a:latin typeface="Source Sans Pro"/>
              </a:rPr>
              <a:t>​</a:t>
            </a:r>
            <a:endParaRPr lang="en-US" sz="3600" dirty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Source Sans Pro"/>
              </a:rPr>
              <a:t>Check information furnished by all candidates without discrimination against any group.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967EA0-21A6-7BB0-ADA1-8902276B77C6}"/>
              </a:ext>
            </a:extLst>
          </p:cNvPr>
          <p:cNvSpPr txBox="1"/>
          <p:nvPr/>
        </p:nvSpPr>
        <p:spPr>
          <a:xfrm>
            <a:off x="486874" y="4921370"/>
            <a:ext cx="3852714" cy="1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5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Checking References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B1F9A72-259B-3AFA-FB3B-B50AA3AB3754}"/>
              </a:ext>
            </a:extLst>
          </p:cNvPr>
          <p:cNvSpPr/>
          <p:nvPr/>
        </p:nvSpPr>
        <p:spPr>
          <a:xfrm>
            <a:off x="-32717" y="1664506"/>
            <a:ext cx="5650301" cy="7310886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16132" y="2695562"/>
            <a:ext cx="1621670" cy="1965660"/>
          </a:xfrm>
          <a:custGeom>
            <a:avLst/>
            <a:gdLst/>
            <a:ahLst/>
            <a:cxnLst/>
            <a:rect l="l" t="t" r="r" b="b"/>
            <a:pathLst>
              <a:path w="1621670" h="1965660">
                <a:moveTo>
                  <a:pt x="0" y="0"/>
                </a:moveTo>
                <a:lnTo>
                  <a:pt x="1621670" y="0"/>
                </a:lnTo>
                <a:lnTo>
                  <a:pt x="1621670" y="1965660"/>
                </a:lnTo>
                <a:lnTo>
                  <a:pt x="0" y="1965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137175" y="3565637"/>
            <a:ext cx="11057131" cy="4335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2800" b="1" dirty="0">
                <a:solidFill>
                  <a:srgbClr val="000000"/>
                </a:solidFill>
                <a:latin typeface="Source Sans Pro"/>
              </a:rPr>
              <a:t>Every question you ask should somehow relate to this central theme: </a:t>
            </a:r>
            <a:r>
              <a:rPr lang="en-US" sz="2800" dirty="0">
                <a:solidFill>
                  <a:srgbClr val="000000"/>
                </a:solidFill>
                <a:latin typeface="Source Sans Pro"/>
              </a:rPr>
              <a:t>“How are you qualified to perform the job you are applying for?” Managers usually land in trouble when they ask for information that’s irrelevant to a candidate’s ability to do the job. </a:t>
            </a:r>
          </a:p>
          <a:p>
            <a:pPr>
              <a:lnSpc>
                <a:spcPts val="4900"/>
              </a:lnSpc>
            </a:pPr>
            <a:endParaRPr lang="en-US" sz="28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4900"/>
              </a:lnSpc>
            </a:pPr>
            <a:r>
              <a:rPr lang="en-US" sz="2800" dirty="0">
                <a:solidFill>
                  <a:srgbClr val="000000"/>
                </a:solidFill>
                <a:latin typeface="Source Sans Pro"/>
              </a:rPr>
              <a:t>To avoid the appearance of discrimination during interviews, do not ask the following 25 questions: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967EA0-21A6-7BB0-ADA1-8902276B77C6}"/>
              </a:ext>
            </a:extLst>
          </p:cNvPr>
          <p:cNvSpPr txBox="1"/>
          <p:nvPr/>
        </p:nvSpPr>
        <p:spPr>
          <a:xfrm>
            <a:off x="486874" y="4921370"/>
            <a:ext cx="3852714" cy="1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5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Interview Questions</a:t>
            </a:r>
          </a:p>
        </p:txBody>
      </p:sp>
    </p:spTree>
    <p:extLst>
      <p:ext uri="{BB962C8B-B14F-4D97-AF65-F5344CB8AC3E}">
        <p14:creationId xmlns:p14="http://schemas.microsoft.com/office/powerpoint/2010/main" val="1335468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5284866"/>
            <a:ext cx="11682019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076910"/>
            <a:ext cx="11682019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6972824"/>
            <a:ext cx="11682019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3705876"/>
            <a:ext cx="11682019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5284866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076910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6972824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3705876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250391" y="5615147"/>
            <a:ext cx="11073996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If you’re single, are you living with anyone?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50391" y="234980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Are you married? Divorced?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50391" y="7281153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intend to start a family?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50391" y="3958690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plan to get married?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6907" y="5555016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3.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6907" y="2347060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>
                <a:solidFill>
                  <a:srgbClr val="000000"/>
                </a:solidFill>
                <a:latin typeface="Source Sans Pro"/>
                <a:ea typeface="Source Sans Pro"/>
              </a:rPr>
              <a:t>1.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6907" y="7242974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4.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6907" y="3976026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>
                <a:solidFill>
                  <a:srgbClr val="000000"/>
                </a:solidFill>
                <a:latin typeface="Source Sans Pro"/>
                <a:ea typeface="Source Sans Pro"/>
              </a:rPr>
              <a:t>2.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596305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25 off-limits interview questions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7B18CF91-EDEA-F4B5-93E7-3C1A5B9AAB7C}"/>
              </a:ext>
            </a:extLst>
          </p:cNvPr>
          <p:cNvGrpSpPr/>
          <p:nvPr/>
        </p:nvGrpSpPr>
        <p:grpSpPr>
          <a:xfrm>
            <a:off x="1886774" y="8602780"/>
            <a:ext cx="11682019" cy="1135521"/>
            <a:chOff x="0" y="0"/>
            <a:chExt cx="3076746" cy="299067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40DD464-414B-35F7-4CB3-072889D66DF9}"/>
                </a:ext>
              </a:extLst>
            </p:cNvPr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F3A15E3-FCF3-5D06-2165-30A29BAD92D5}"/>
                </a:ext>
              </a:extLst>
            </p:cNvPr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3424CFE0-4226-81E1-E87B-8A4F0DC29791}"/>
              </a:ext>
            </a:extLst>
          </p:cNvPr>
          <p:cNvGrpSpPr/>
          <p:nvPr/>
        </p:nvGrpSpPr>
        <p:grpSpPr>
          <a:xfrm>
            <a:off x="904875" y="8602780"/>
            <a:ext cx="1005234" cy="1135521"/>
            <a:chOff x="0" y="0"/>
            <a:chExt cx="798402" cy="901882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3ED8E9D-22B0-B3ED-7BB2-0225AF9B2B8A}"/>
                </a:ext>
              </a:extLst>
            </p:cNvPr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" name="TextBox 26">
            <a:extLst>
              <a:ext uri="{FF2B5EF4-FFF2-40B4-BE49-F238E27FC236}">
                <a16:creationId xmlns:a16="http://schemas.microsoft.com/office/drawing/2014/main" id="{62444E5A-4A21-FC5D-4D74-7607EAF8AE97}"/>
              </a:ext>
            </a:extLst>
          </p:cNvPr>
          <p:cNvSpPr txBox="1"/>
          <p:nvPr/>
        </p:nvSpPr>
        <p:spPr>
          <a:xfrm>
            <a:off x="2250391" y="8911109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have children? If so, how many and how old are they?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0A02BE66-D50C-8DA4-DA18-34A83A56E92E}"/>
              </a:ext>
            </a:extLst>
          </p:cNvPr>
          <p:cNvSpPr txBox="1"/>
          <p:nvPr/>
        </p:nvSpPr>
        <p:spPr>
          <a:xfrm>
            <a:off x="1186907" y="8872930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468783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5284866"/>
            <a:ext cx="11682019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076910"/>
            <a:ext cx="11682019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6972824"/>
            <a:ext cx="11682019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3705876"/>
            <a:ext cx="11682019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5284866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076910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6972824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3705876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74191" y="5615147"/>
            <a:ext cx="11073996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What would you do if your husband were transferred?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74191" y="234980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What are your day care plans?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74191" y="7281153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think you could perform the job as well as a man?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74191" y="3958690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Are you comfortable supervising men?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6907" y="5555016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8.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6907" y="2347060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6.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6907" y="7242974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9.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6907" y="3976026"/>
            <a:ext cx="554953" cy="6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7.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596305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25 off-limits interview questions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7B18CF91-EDEA-F4B5-93E7-3C1A5B9AAB7C}"/>
              </a:ext>
            </a:extLst>
          </p:cNvPr>
          <p:cNvGrpSpPr/>
          <p:nvPr/>
        </p:nvGrpSpPr>
        <p:grpSpPr>
          <a:xfrm>
            <a:off x="1886774" y="8602780"/>
            <a:ext cx="11682019" cy="1135521"/>
            <a:chOff x="0" y="0"/>
            <a:chExt cx="3076746" cy="299067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40DD464-414B-35F7-4CB3-072889D66DF9}"/>
                </a:ext>
              </a:extLst>
            </p:cNvPr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F3A15E3-FCF3-5D06-2165-30A29BAD92D5}"/>
                </a:ext>
              </a:extLst>
            </p:cNvPr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3424CFE0-4226-81E1-E87B-8A4F0DC29791}"/>
              </a:ext>
            </a:extLst>
          </p:cNvPr>
          <p:cNvGrpSpPr/>
          <p:nvPr/>
        </p:nvGrpSpPr>
        <p:grpSpPr>
          <a:xfrm>
            <a:off x="904875" y="8602780"/>
            <a:ext cx="1005234" cy="1135521"/>
            <a:chOff x="0" y="0"/>
            <a:chExt cx="798402" cy="901882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3ED8E9D-22B0-B3ED-7BB2-0225AF9B2B8A}"/>
                </a:ext>
              </a:extLst>
            </p:cNvPr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26">
            <a:extLst>
              <a:ext uri="{FF2B5EF4-FFF2-40B4-BE49-F238E27FC236}">
                <a16:creationId xmlns:a16="http://schemas.microsoft.com/office/drawing/2014/main" id="{62444E5A-4A21-FC5D-4D74-7607EAF8AE97}"/>
              </a:ext>
            </a:extLst>
          </p:cNvPr>
          <p:cNvSpPr txBox="1"/>
          <p:nvPr/>
        </p:nvSpPr>
        <p:spPr>
          <a:xfrm>
            <a:off x="2174191" y="8911109"/>
            <a:ext cx="11318402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Are you likely to take time off under the Family and Medical Leave Act?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0A02BE66-D50C-8DA4-DA18-34A83A56E92E}"/>
              </a:ext>
            </a:extLst>
          </p:cNvPr>
          <p:cNvSpPr txBox="1"/>
          <p:nvPr/>
        </p:nvSpPr>
        <p:spPr>
          <a:xfrm>
            <a:off x="1057275" y="8872930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206665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5284866"/>
            <a:ext cx="11682019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076910"/>
            <a:ext cx="11682019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6972824"/>
            <a:ext cx="11682019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3705876"/>
            <a:ext cx="11682019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5284866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076910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6972824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3705876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74191" y="5615147"/>
            <a:ext cx="11073996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belong to any social or political groups?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74191" y="234980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How old are you?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74191" y="7281153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have any debts?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74191" y="3958690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What church do you attend?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596305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25 off-limits interview questions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7B18CF91-EDEA-F4B5-93E7-3C1A5B9AAB7C}"/>
              </a:ext>
            </a:extLst>
          </p:cNvPr>
          <p:cNvGrpSpPr/>
          <p:nvPr/>
        </p:nvGrpSpPr>
        <p:grpSpPr>
          <a:xfrm>
            <a:off x="1886774" y="8602780"/>
            <a:ext cx="11682019" cy="1135521"/>
            <a:chOff x="0" y="0"/>
            <a:chExt cx="3076746" cy="299067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40DD464-414B-35F7-4CB3-072889D66DF9}"/>
                </a:ext>
              </a:extLst>
            </p:cNvPr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F3A15E3-FCF3-5D06-2165-30A29BAD92D5}"/>
                </a:ext>
              </a:extLst>
            </p:cNvPr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3424CFE0-4226-81E1-E87B-8A4F0DC29791}"/>
              </a:ext>
            </a:extLst>
          </p:cNvPr>
          <p:cNvGrpSpPr/>
          <p:nvPr/>
        </p:nvGrpSpPr>
        <p:grpSpPr>
          <a:xfrm>
            <a:off x="904875" y="8602780"/>
            <a:ext cx="1005234" cy="1135521"/>
            <a:chOff x="0" y="0"/>
            <a:chExt cx="798402" cy="901882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3ED8E9D-22B0-B3ED-7BB2-0225AF9B2B8A}"/>
                </a:ext>
              </a:extLst>
            </p:cNvPr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" name="TextBox 26">
            <a:extLst>
              <a:ext uri="{FF2B5EF4-FFF2-40B4-BE49-F238E27FC236}">
                <a16:creationId xmlns:a16="http://schemas.microsoft.com/office/drawing/2014/main" id="{62444E5A-4A21-FC5D-4D74-7607EAF8AE97}"/>
              </a:ext>
            </a:extLst>
          </p:cNvPr>
          <p:cNvSpPr txBox="1"/>
          <p:nvPr/>
        </p:nvSpPr>
        <p:spPr>
          <a:xfrm>
            <a:off x="2174191" y="8911109"/>
            <a:ext cx="11318402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own or rent your home?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0A02BE66-D50C-8DA4-DA18-34A83A56E92E}"/>
              </a:ext>
            </a:extLst>
          </p:cNvPr>
          <p:cNvSpPr txBox="1"/>
          <p:nvPr/>
        </p:nvSpPr>
        <p:spPr>
          <a:xfrm>
            <a:off x="1057275" y="8872930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15.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643E1A6E-20FD-6BBE-6CCC-12F67525BDF5}"/>
              </a:ext>
            </a:extLst>
          </p:cNvPr>
          <p:cNvSpPr txBox="1"/>
          <p:nvPr/>
        </p:nvSpPr>
        <p:spPr>
          <a:xfrm>
            <a:off x="1057275" y="7256008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14.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45186F39-CED6-FEF1-D329-7BAA7BB251DD}"/>
              </a:ext>
            </a:extLst>
          </p:cNvPr>
          <p:cNvSpPr txBox="1"/>
          <p:nvPr/>
        </p:nvSpPr>
        <p:spPr>
          <a:xfrm>
            <a:off x="1057275" y="5615147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13.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F2C091D7-3E29-2C0F-E72C-5691FCFD2EC6}"/>
              </a:ext>
            </a:extLst>
          </p:cNvPr>
          <p:cNvSpPr txBox="1"/>
          <p:nvPr/>
        </p:nvSpPr>
        <p:spPr>
          <a:xfrm>
            <a:off x="1074044" y="3962802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12.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612B9220-1750-E146-8AF8-43ABD6C8C242}"/>
              </a:ext>
            </a:extLst>
          </p:cNvPr>
          <p:cNvSpPr txBox="1"/>
          <p:nvPr/>
        </p:nvSpPr>
        <p:spPr>
          <a:xfrm>
            <a:off x="1074044" y="2375205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794334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5284866"/>
            <a:ext cx="11682019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076910"/>
            <a:ext cx="11682019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6972824"/>
            <a:ext cx="11682019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3705876"/>
            <a:ext cx="11682019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5284866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076910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6972824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3705876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74191" y="5615147"/>
            <a:ext cx="11073996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Have you had a major illness recently?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74191" y="234980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How much and what kinds of insurance do you have?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74191" y="7001753"/>
            <a:ext cx="10333535" cy="10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dirty="0">
                <a:solidFill>
                  <a:srgbClr val="000000"/>
                </a:solidFill>
                <a:latin typeface="Source Sans Pro"/>
              </a:rPr>
              <a:t>Have you ever had or been treated for any of these conditions or diseases? (followed by a checklist)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74191" y="3958690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suffer from an illness or disability?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596305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25 off-limits interview questions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7B18CF91-EDEA-F4B5-93E7-3C1A5B9AAB7C}"/>
              </a:ext>
            </a:extLst>
          </p:cNvPr>
          <p:cNvGrpSpPr/>
          <p:nvPr/>
        </p:nvGrpSpPr>
        <p:grpSpPr>
          <a:xfrm>
            <a:off x="1886774" y="8602780"/>
            <a:ext cx="11682019" cy="1135521"/>
            <a:chOff x="0" y="0"/>
            <a:chExt cx="3076746" cy="299067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40DD464-414B-35F7-4CB3-072889D66DF9}"/>
                </a:ext>
              </a:extLst>
            </p:cNvPr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F3A15E3-FCF3-5D06-2165-30A29BAD92D5}"/>
                </a:ext>
              </a:extLst>
            </p:cNvPr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3424CFE0-4226-81E1-E87B-8A4F0DC29791}"/>
              </a:ext>
            </a:extLst>
          </p:cNvPr>
          <p:cNvGrpSpPr/>
          <p:nvPr/>
        </p:nvGrpSpPr>
        <p:grpSpPr>
          <a:xfrm>
            <a:off x="904875" y="8602780"/>
            <a:ext cx="1005234" cy="1135521"/>
            <a:chOff x="0" y="0"/>
            <a:chExt cx="798402" cy="901882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3ED8E9D-22B0-B3ED-7BB2-0225AF9B2B8A}"/>
                </a:ext>
              </a:extLst>
            </p:cNvPr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" name="TextBox 26">
            <a:extLst>
              <a:ext uri="{FF2B5EF4-FFF2-40B4-BE49-F238E27FC236}">
                <a16:creationId xmlns:a16="http://schemas.microsoft.com/office/drawing/2014/main" id="{62444E5A-4A21-FC5D-4D74-7607EAF8AE97}"/>
              </a:ext>
            </a:extLst>
          </p:cNvPr>
          <p:cNvSpPr txBox="1"/>
          <p:nvPr/>
        </p:nvSpPr>
        <p:spPr>
          <a:xfrm>
            <a:off x="2174191" y="8911109"/>
            <a:ext cx="11318402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Have you been hospitalized? What for?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0A02BE66-D50C-8DA4-DA18-34A83A56E92E}"/>
              </a:ext>
            </a:extLst>
          </p:cNvPr>
          <p:cNvSpPr txBox="1"/>
          <p:nvPr/>
        </p:nvSpPr>
        <p:spPr>
          <a:xfrm>
            <a:off x="1057275" y="8872930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20.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643E1A6E-20FD-6BBE-6CCC-12F67525BDF5}"/>
              </a:ext>
            </a:extLst>
          </p:cNvPr>
          <p:cNvSpPr txBox="1"/>
          <p:nvPr/>
        </p:nvSpPr>
        <p:spPr>
          <a:xfrm>
            <a:off x="1057275" y="7256008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19.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45186F39-CED6-FEF1-D329-7BAA7BB251DD}"/>
              </a:ext>
            </a:extLst>
          </p:cNvPr>
          <p:cNvSpPr txBox="1"/>
          <p:nvPr/>
        </p:nvSpPr>
        <p:spPr>
          <a:xfrm>
            <a:off x="1057275" y="5615147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18.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F2C091D7-3E29-2C0F-E72C-5691FCFD2EC6}"/>
              </a:ext>
            </a:extLst>
          </p:cNvPr>
          <p:cNvSpPr txBox="1"/>
          <p:nvPr/>
        </p:nvSpPr>
        <p:spPr>
          <a:xfrm>
            <a:off x="1074044" y="3962802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17.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612B9220-1750-E146-8AF8-43ABD6C8C242}"/>
              </a:ext>
            </a:extLst>
          </p:cNvPr>
          <p:cNvSpPr txBox="1"/>
          <p:nvPr/>
        </p:nvSpPr>
        <p:spPr>
          <a:xfrm>
            <a:off x="1074044" y="2375205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262690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86774" y="5284866"/>
            <a:ext cx="12692826" cy="1196342"/>
            <a:chOff x="0" y="0"/>
            <a:chExt cx="3076746" cy="31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6774" y="2076910"/>
            <a:ext cx="12692826" cy="1196342"/>
            <a:chOff x="0" y="0"/>
            <a:chExt cx="3076746" cy="315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746" cy="315086"/>
            </a:xfrm>
            <a:custGeom>
              <a:avLst/>
              <a:gdLst/>
              <a:ahLst/>
              <a:cxnLst/>
              <a:rect l="l" t="t" r="r" b="b"/>
              <a:pathLst>
                <a:path w="3076746" h="315086">
                  <a:moveTo>
                    <a:pt x="0" y="0"/>
                  </a:moveTo>
                  <a:lnTo>
                    <a:pt x="3076746" y="0"/>
                  </a:lnTo>
                  <a:lnTo>
                    <a:pt x="3076746" y="315086"/>
                  </a:lnTo>
                  <a:lnTo>
                    <a:pt x="0" y="3150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746" cy="35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774" y="6972824"/>
            <a:ext cx="12692826" cy="1135521"/>
            <a:chOff x="0" y="0"/>
            <a:chExt cx="3076746" cy="299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6774" y="3705876"/>
            <a:ext cx="12692826" cy="1135521"/>
            <a:chOff x="0" y="0"/>
            <a:chExt cx="3076746" cy="299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875" y="5284866"/>
            <a:ext cx="1005234" cy="1196342"/>
            <a:chOff x="0" y="0"/>
            <a:chExt cx="798402" cy="950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4875" y="2076910"/>
            <a:ext cx="1005234" cy="1196342"/>
            <a:chOff x="0" y="0"/>
            <a:chExt cx="798402" cy="950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8402" cy="950189"/>
            </a:xfrm>
            <a:custGeom>
              <a:avLst/>
              <a:gdLst/>
              <a:ahLst/>
              <a:cxnLst/>
              <a:rect l="l" t="t" r="r" b="b"/>
              <a:pathLst>
                <a:path w="798402" h="950189">
                  <a:moveTo>
                    <a:pt x="0" y="0"/>
                  </a:moveTo>
                  <a:lnTo>
                    <a:pt x="0" y="950189"/>
                  </a:lnTo>
                  <a:lnTo>
                    <a:pt x="798402" y="950189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89229"/>
                  </a:moveTo>
                  <a:lnTo>
                    <a:pt x="59690" y="889229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892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4875" y="6972824"/>
            <a:ext cx="1005234" cy="1135521"/>
            <a:chOff x="0" y="0"/>
            <a:chExt cx="798402" cy="90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4875" y="3705876"/>
            <a:ext cx="1005234" cy="1135521"/>
            <a:chOff x="0" y="0"/>
            <a:chExt cx="798402" cy="90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74190" y="5615147"/>
            <a:ext cx="12224101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Do you have any impairments that might affect your performance in this job?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74191" y="2349805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Have you ever been treated by a psychiatrist or psychologist?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74191" y="7204953"/>
            <a:ext cx="103335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Are you taking any prescription drugs?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74191" y="3958690"/>
            <a:ext cx="110739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How many days of work did you miss last year because of illness?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4875" y="596305"/>
            <a:ext cx="151419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25 off-limits interview questions</a:t>
            </a: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7B18CF91-EDEA-F4B5-93E7-3C1A5B9AAB7C}"/>
              </a:ext>
            </a:extLst>
          </p:cNvPr>
          <p:cNvGrpSpPr/>
          <p:nvPr/>
        </p:nvGrpSpPr>
        <p:grpSpPr>
          <a:xfrm>
            <a:off x="1886774" y="8602780"/>
            <a:ext cx="12692826" cy="1135521"/>
            <a:chOff x="0" y="0"/>
            <a:chExt cx="3076746" cy="299067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40DD464-414B-35F7-4CB3-072889D66DF9}"/>
                </a:ext>
              </a:extLst>
            </p:cNvPr>
            <p:cNvSpPr/>
            <p:nvPr/>
          </p:nvSpPr>
          <p:spPr>
            <a:xfrm>
              <a:off x="0" y="0"/>
              <a:ext cx="3076746" cy="299067"/>
            </a:xfrm>
            <a:custGeom>
              <a:avLst/>
              <a:gdLst/>
              <a:ahLst/>
              <a:cxnLst/>
              <a:rect l="l" t="t" r="r" b="b"/>
              <a:pathLst>
                <a:path w="3076746" h="299067">
                  <a:moveTo>
                    <a:pt x="0" y="0"/>
                  </a:moveTo>
                  <a:lnTo>
                    <a:pt x="3076746" y="0"/>
                  </a:lnTo>
                  <a:lnTo>
                    <a:pt x="3076746" y="299067"/>
                  </a:lnTo>
                  <a:lnTo>
                    <a:pt x="0" y="2990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F3A15E3-FCF3-5D06-2165-30A29BAD92D5}"/>
                </a:ext>
              </a:extLst>
            </p:cNvPr>
            <p:cNvSpPr txBox="1"/>
            <p:nvPr/>
          </p:nvSpPr>
          <p:spPr>
            <a:xfrm>
              <a:off x="0" y="-38100"/>
              <a:ext cx="3076746" cy="337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3424CFE0-4226-81E1-E87B-8A4F0DC29791}"/>
              </a:ext>
            </a:extLst>
          </p:cNvPr>
          <p:cNvGrpSpPr/>
          <p:nvPr/>
        </p:nvGrpSpPr>
        <p:grpSpPr>
          <a:xfrm>
            <a:off x="904875" y="8602780"/>
            <a:ext cx="1005234" cy="1135521"/>
            <a:chOff x="0" y="0"/>
            <a:chExt cx="798402" cy="901882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3ED8E9D-22B0-B3ED-7BB2-0225AF9B2B8A}"/>
                </a:ext>
              </a:extLst>
            </p:cNvPr>
            <p:cNvSpPr/>
            <p:nvPr/>
          </p:nvSpPr>
          <p:spPr>
            <a:xfrm>
              <a:off x="0" y="0"/>
              <a:ext cx="798402" cy="901882"/>
            </a:xfrm>
            <a:custGeom>
              <a:avLst/>
              <a:gdLst/>
              <a:ahLst/>
              <a:cxnLst/>
              <a:rect l="l" t="t" r="r" b="b"/>
              <a:pathLst>
                <a:path w="798402" h="901882">
                  <a:moveTo>
                    <a:pt x="0" y="0"/>
                  </a:moveTo>
                  <a:lnTo>
                    <a:pt x="0" y="901882"/>
                  </a:lnTo>
                  <a:lnTo>
                    <a:pt x="798402" y="901882"/>
                  </a:lnTo>
                  <a:lnTo>
                    <a:pt x="798402" y="0"/>
                  </a:lnTo>
                  <a:lnTo>
                    <a:pt x="0" y="0"/>
                  </a:lnTo>
                  <a:close/>
                  <a:moveTo>
                    <a:pt x="737442" y="840922"/>
                  </a:moveTo>
                  <a:lnTo>
                    <a:pt x="59690" y="840922"/>
                  </a:lnTo>
                  <a:lnTo>
                    <a:pt x="59690" y="59690"/>
                  </a:lnTo>
                  <a:lnTo>
                    <a:pt x="737442" y="59690"/>
                  </a:lnTo>
                  <a:lnTo>
                    <a:pt x="737442" y="84092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" name="TextBox 26">
            <a:extLst>
              <a:ext uri="{FF2B5EF4-FFF2-40B4-BE49-F238E27FC236}">
                <a16:creationId xmlns:a16="http://schemas.microsoft.com/office/drawing/2014/main" id="{62444E5A-4A21-FC5D-4D74-7607EAF8AE97}"/>
              </a:ext>
            </a:extLst>
          </p:cNvPr>
          <p:cNvSpPr txBox="1"/>
          <p:nvPr/>
        </p:nvSpPr>
        <p:spPr>
          <a:xfrm>
            <a:off x="2174191" y="8911109"/>
            <a:ext cx="11318402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ource Sans Pro"/>
              </a:rPr>
              <a:t>Have you ever been treated for drug addiction or alcoholism?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0A02BE66-D50C-8DA4-DA18-34A83A56E92E}"/>
              </a:ext>
            </a:extLst>
          </p:cNvPr>
          <p:cNvSpPr txBox="1"/>
          <p:nvPr/>
        </p:nvSpPr>
        <p:spPr>
          <a:xfrm>
            <a:off x="1057275" y="8872930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25.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643E1A6E-20FD-6BBE-6CCC-12F67525BDF5}"/>
              </a:ext>
            </a:extLst>
          </p:cNvPr>
          <p:cNvSpPr txBox="1"/>
          <p:nvPr/>
        </p:nvSpPr>
        <p:spPr>
          <a:xfrm>
            <a:off x="1057275" y="7256008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24.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45186F39-CED6-FEF1-D329-7BAA7BB251DD}"/>
              </a:ext>
            </a:extLst>
          </p:cNvPr>
          <p:cNvSpPr txBox="1"/>
          <p:nvPr/>
        </p:nvSpPr>
        <p:spPr>
          <a:xfrm>
            <a:off x="1057275" y="5615147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23.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F2C091D7-3E29-2C0F-E72C-5691FCFD2EC6}"/>
              </a:ext>
            </a:extLst>
          </p:cNvPr>
          <p:cNvSpPr txBox="1"/>
          <p:nvPr/>
        </p:nvSpPr>
        <p:spPr>
          <a:xfrm>
            <a:off x="1074044" y="3962802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22.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612B9220-1750-E146-8AF8-43ABD6C8C242}"/>
              </a:ext>
            </a:extLst>
          </p:cNvPr>
          <p:cNvSpPr txBox="1"/>
          <p:nvPr/>
        </p:nvSpPr>
        <p:spPr>
          <a:xfrm>
            <a:off x="1074044" y="2375205"/>
            <a:ext cx="8369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4150" b="1" dirty="0">
                <a:solidFill>
                  <a:srgbClr val="000000"/>
                </a:solidFill>
                <a:latin typeface="Source Sans Pro"/>
                <a:ea typeface="Source Sans Pro"/>
              </a:rPr>
              <a:t>21.</a:t>
            </a:r>
          </a:p>
        </p:txBody>
      </p:sp>
    </p:spTree>
    <p:extLst>
      <p:ext uri="{BB962C8B-B14F-4D97-AF65-F5344CB8AC3E}">
        <p14:creationId xmlns:p14="http://schemas.microsoft.com/office/powerpoint/2010/main" val="1022310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794589" y="467994"/>
            <a:ext cx="1561082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en-US" sz="67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Hire Education: 5 Smart Do’s and Don'ts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2114C5-8FDF-8EE8-2BAC-24B5D39244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300339"/>
              </p:ext>
            </p:extLst>
          </p:nvPr>
        </p:nvGraphicFramePr>
        <p:xfrm>
          <a:off x="3074894" y="1814606"/>
          <a:ext cx="12138212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7148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794589" y="384866"/>
            <a:ext cx="1561082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en-US" sz="67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Hire Education: 5 Smart Do’s and Don'ts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2114C5-8FDF-8EE8-2BAC-24B5D39244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214078"/>
              </p:ext>
            </p:extLst>
          </p:nvPr>
        </p:nvGraphicFramePr>
        <p:xfrm>
          <a:off x="3074894" y="1814606"/>
          <a:ext cx="12138212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0834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49169" y="779598"/>
            <a:ext cx="9551675" cy="133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312"/>
              </a:lnSpc>
            </a:pPr>
            <a:r>
              <a:rPr lang="en-US" sz="925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What Now?​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0769" y="2971148"/>
            <a:ext cx="7830361" cy="199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5"/>
              </a:lnSpc>
            </a:pPr>
            <a:r>
              <a:rPr lang="en-US" sz="3750" b="1" spc="-94" dirty="0">
                <a:solidFill>
                  <a:srgbClr val="000000"/>
                </a:solidFill>
                <a:latin typeface="Source Sans Pro"/>
                <a:ea typeface="Source Sans Pro"/>
              </a:rPr>
              <a:t>Questions about hiring?</a:t>
            </a:r>
          </a:p>
          <a:p>
            <a:pPr>
              <a:lnSpc>
                <a:spcPts val="5275"/>
              </a:lnSpc>
            </a:pPr>
            <a:endParaRPr lang="en-US" sz="3750" b="1" spc="-94" dirty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0" lvl="0" indent="0">
              <a:lnSpc>
                <a:spcPts val="5275"/>
              </a:lnSpc>
              <a:spcBef>
                <a:spcPct val="0"/>
              </a:spcBef>
            </a:pPr>
            <a:r>
              <a:rPr lang="en-US" sz="3750" spc="-94" dirty="0">
                <a:solidFill>
                  <a:srgbClr val="000000"/>
                </a:solidFill>
                <a:latin typeface="Source Sans Pro"/>
              </a:rPr>
              <a:t>Please contact HR!</a:t>
            </a:r>
          </a:p>
        </p:txBody>
      </p:sp>
      <p:pic>
        <p:nvPicPr>
          <p:cNvPr id="9" name="Picture Placeholder 5" descr="A person smiling at another person&#10;&#10;Description automatically generated">
            <a:extLst>
              <a:ext uri="{FF2B5EF4-FFF2-40B4-BE49-F238E27FC236}">
                <a16:creationId xmlns:a16="http://schemas.microsoft.com/office/drawing/2014/main" id="{0977F9E0-4365-8638-1748-77A0BF2B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5" r="20385"/>
          <a:stretch/>
        </p:blipFill>
        <p:spPr>
          <a:xfrm>
            <a:off x="8692151" y="-456940"/>
            <a:ext cx="9794380" cy="11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C201D471-C26C-549A-2264-C99ED18189E5}"/>
              </a:ext>
            </a:extLst>
          </p:cNvPr>
          <p:cNvSpPr/>
          <p:nvPr/>
        </p:nvSpPr>
        <p:spPr>
          <a:xfrm>
            <a:off x="13792478" y="8712225"/>
            <a:ext cx="4084798" cy="1187314"/>
          </a:xfrm>
          <a:custGeom>
            <a:avLst/>
            <a:gdLst/>
            <a:ahLst/>
            <a:cxnLst/>
            <a:rect l="l" t="t" r="r" b="b"/>
            <a:pathLst>
              <a:path w="4084798" h="1187314">
                <a:moveTo>
                  <a:pt x="0" y="0"/>
                </a:moveTo>
                <a:lnTo>
                  <a:pt x="4084798" y="0"/>
                </a:lnTo>
                <a:lnTo>
                  <a:pt x="4084798" y="1187315"/>
                </a:lnTo>
                <a:lnTo>
                  <a:pt x="0" y="1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692583" y="4174613"/>
            <a:ext cx="740411" cy="740411"/>
          </a:xfrm>
          <a:custGeom>
            <a:avLst/>
            <a:gdLst/>
            <a:ahLst/>
            <a:cxnLst/>
            <a:rect l="l" t="t" r="r" b="b"/>
            <a:pathLst>
              <a:path w="740411" h="740411">
                <a:moveTo>
                  <a:pt x="0" y="0"/>
                </a:moveTo>
                <a:lnTo>
                  <a:pt x="740411" y="0"/>
                </a:lnTo>
                <a:lnTo>
                  <a:pt x="740411" y="740411"/>
                </a:lnTo>
                <a:lnTo>
                  <a:pt x="0" y="740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96417" y="4245164"/>
            <a:ext cx="504558" cy="52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100" b="1">
                <a:solidFill>
                  <a:srgbClr val="FFFFFF"/>
                </a:solidFill>
                <a:latin typeface="Source Sans Pro"/>
                <a:ea typeface="Source Sans Pro"/>
              </a:rPr>
              <a:t>2</a:t>
            </a:r>
          </a:p>
        </p:txBody>
      </p:sp>
      <p:sp>
        <p:nvSpPr>
          <p:cNvPr id="15" name="Freeform 15"/>
          <p:cNvSpPr/>
          <p:nvPr/>
        </p:nvSpPr>
        <p:spPr>
          <a:xfrm>
            <a:off x="692583" y="5533095"/>
            <a:ext cx="740411" cy="740411"/>
          </a:xfrm>
          <a:custGeom>
            <a:avLst/>
            <a:gdLst/>
            <a:ahLst/>
            <a:cxnLst/>
            <a:rect l="l" t="t" r="r" b="b"/>
            <a:pathLst>
              <a:path w="740411" h="740411">
                <a:moveTo>
                  <a:pt x="0" y="0"/>
                </a:moveTo>
                <a:lnTo>
                  <a:pt x="740411" y="0"/>
                </a:lnTo>
                <a:lnTo>
                  <a:pt x="740411" y="740411"/>
                </a:lnTo>
                <a:lnTo>
                  <a:pt x="0" y="740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833443" y="5609819"/>
            <a:ext cx="430505" cy="52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100" b="1">
                <a:solidFill>
                  <a:srgbClr val="FFFFFF"/>
                </a:solidFill>
                <a:latin typeface="Source Sans Pro"/>
                <a:ea typeface="Source Sans Pro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2475" y="609970"/>
            <a:ext cx="14363050" cy="11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70"/>
              </a:lnSpc>
            </a:pPr>
            <a:r>
              <a:rPr lang="en-US" sz="7950" b="1" dirty="0">
                <a:solidFill>
                  <a:schemeClr val="accent5">
                    <a:lumMod val="50000"/>
                  </a:schemeClr>
                </a:solidFill>
                <a:latin typeface="Source Sans Pro Bold"/>
              </a:rPr>
              <a:t>Objectives</a:t>
            </a:r>
            <a:endParaRPr lang="en-US" sz="7950" b="1" dirty="0">
              <a:solidFill>
                <a:schemeClr val="accent5">
                  <a:lumMod val="50000"/>
                </a:schemeClr>
              </a:solidFill>
              <a:latin typeface="Source Sans Pro Bold"/>
              <a:ea typeface="Source Sans Pr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92583" y="2816131"/>
            <a:ext cx="740411" cy="740411"/>
          </a:xfrm>
          <a:custGeom>
            <a:avLst/>
            <a:gdLst/>
            <a:ahLst/>
            <a:cxnLst/>
            <a:rect l="l" t="t" r="r" b="b"/>
            <a:pathLst>
              <a:path w="740411" h="740411">
                <a:moveTo>
                  <a:pt x="0" y="0"/>
                </a:moveTo>
                <a:lnTo>
                  <a:pt x="740411" y="0"/>
                </a:lnTo>
                <a:lnTo>
                  <a:pt x="740411" y="740411"/>
                </a:lnTo>
                <a:lnTo>
                  <a:pt x="0" y="740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5311" y="2892855"/>
            <a:ext cx="446769" cy="52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100" b="1">
                <a:solidFill>
                  <a:srgbClr val="FFFFFF"/>
                </a:solidFill>
                <a:latin typeface="Source Sans Pro"/>
                <a:ea typeface="Source Sans Pro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93530" y="2884823"/>
            <a:ext cx="11284588" cy="539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Source Sans Pro"/>
                <a:ea typeface="Source Sans Pro"/>
              </a:rPr>
              <a:t>Identify the anti-discrimination laws that apply to hiring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7140" y="5606843"/>
            <a:ext cx="12437400" cy="54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000000"/>
                </a:solidFill>
                <a:latin typeface="Source Sans Pro"/>
                <a:ea typeface="Source Sans Pro"/>
              </a:rPr>
              <a:t>Identify 25 off-limits interview questions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7140" y="4195934"/>
            <a:ext cx="12441649" cy="54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000000"/>
                </a:solidFill>
                <a:latin typeface="Source Sans Pro"/>
                <a:ea typeface="Source Sans Pro"/>
              </a:rPr>
              <a:t>Identify the stages in the hiring process that trigger lawsuits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904875" y="716313"/>
            <a:ext cx="10843447" cy="9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</a:rPr>
              <a:t>Anti-discrimination Laws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7B262FA-37C5-20AC-B9C3-819FF1920EAE}"/>
              </a:ext>
            </a:extLst>
          </p:cNvPr>
          <p:cNvSpPr txBox="1"/>
          <p:nvPr/>
        </p:nvSpPr>
        <p:spPr>
          <a:xfrm>
            <a:off x="933450" y="2095148"/>
            <a:ext cx="16173450" cy="119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600" b="1" dirty="0">
                <a:solidFill>
                  <a:srgbClr val="000000"/>
                </a:solidFill>
                <a:latin typeface="Source Sans Pro"/>
                <a:ea typeface="Source Sans Pro"/>
              </a:rPr>
              <a:t>There are several major federal laws that prohibit discrimination during the hiring process: 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FD0B553-14EA-905A-6E06-2D75EA95ECCA}"/>
              </a:ext>
            </a:extLst>
          </p:cNvPr>
          <p:cNvSpPr txBox="1"/>
          <p:nvPr/>
        </p:nvSpPr>
        <p:spPr>
          <a:xfrm>
            <a:off x="677533" y="3582725"/>
            <a:ext cx="16173450" cy="303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Title VII of the Civil Rights Act of 1964</a:t>
            </a:r>
          </a:p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Age Discrimination in Employment Act</a:t>
            </a:r>
          </a:p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Americans with Disabilities Act</a:t>
            </a:r>
          </a:p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Pregnancy Discrimination Act and Pregnant Workers Fairness Act</a:t>
            </a:r>
          </a:p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Source Sans Pro"/>
              </a:rPr>
              <a:t>Uniformed Services Employment and Reemployment Rights Act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r="11235"/>
          <a:stretch/>
        </p:blipFill>
        <p:spPr>
          <a:xfrm>
            <a:off x="-277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376336"/>
            <a:ext cx="8125915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Source Sans Pro"/>
                <a:ea typeface="Source Sans Pro"/>
              </a:rPr>
              <a:t>It prohibits employment discrimination on the basis of: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1" y="1375798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Title VII of the Civil Rights Act of 1964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5634B01B-C258-AFDB-500C-369CFD00B2D6}"/>
              </a:ext>
            </a:extLst>
          </p:cNvPr>
          <p:cNvSpPr txBox="1"/>
          <p:nvPr/>
        </p:nvSpPr>
        <p:spPr>
          <a:xfrm>
            <a:off x="9138688" y="5508840"/>
            <a:ext cx="8125916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Race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Color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Religion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Sex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National Origin</a:t>
            </a:r>
          </a:p>
        </p:txBody>
      </p:sp>
    </p:spTree>
    <p:extLst>
      <p:ext uri="{BB962C8B-B14F-4D97-AF65-F5344CB8AC3E}">
        <p14:creationId xmlns:p14="http://schemas.microsoft.com/office/powerpoint/2010/main" val="141503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r="24157"/>
          <a:stretch/>
        </p:blipFill>
        <p:spPr>
          <a:xfrm>
            <a:off x="-277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615939"/>
            <a:ext cx="8125915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The </a:t>
            </a:r>
            <a:r>
              <a:rPr lang="en-US" sz="3200" b="1" dirty="0">
                <a:latin typeface="Source Sans Pro"/>
                <a:ea typeface="Source Sans Pro"/>
              </a:rPr>
              <a:t>Age Discrimination in Employment Act </a:t>
            </a:r>
            <a:r>
              <a:rPr lang="en-US" sz="3200" dirty="0">
                <a:latin typeface="Source Sans Pro"/>
                <a:ea typeface="Source Sans Pro"/>
              </a:rPr>
              <a:t>prohibits discrimination against job applicants age 40 and older.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1" y="1375798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Age Discrimination in Employment Act</a:t>
            </a:r>
          </a:p>
        </p:txBody>
      </p:sp>
    </p:spTree>
    <p:extLst>
      <p:ext uri="{BB962C8B-B14F-4D97-AF65-F5344CB8AC3E}">
        <p14:creationId xmlns:p14="http://schemas.microsoft.com/office/powerpoint/2010/main" val="6950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Woman using sign language in front of tablet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-412" r="29618" b="412"/>
          <a:stretch/>
        </p:blipFill>
        <p:spPr>
          <a:xfrm>
            <a:off x="-277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628861"/>
            <a:ext cx="8456244" cy="2161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Prohibits discrimination against applicants with physical or mental disabilities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1" y="1375798"/>
            <a:ext cx="8456244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The Americans with Disabilities Act: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9F840-6B2C-4997-A2D2-0B6866E258D6}"/>
              </a:ext>
            </a:extLst>
          </p:cNvPr>
          <p:cNvSpPr txBox="1"/>
          <p:nvPr/>
        </p:nvSpPr>
        <p:spPr>
          <a:xfrm>
            <a:off x="8978881" y="5515320"/>
            <a:ext cx="8812162" cy="34696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Requires employers to reasonably accommodate disabled job applicants. That means providing them with assistance such as a sign-language interpreter in order for them to apply for or interview for a job. </a:t>
            </a:r>
          </a:p>
        </p:txBody>
      </p:sp>
    </p:spTree>
    <p:extLst>
      <p:ext uri="{BB962C8B-B14F-4D97-AF65-F5344CB8AC3E}">
        <p14:creationId xmlns:p14="http://schemas.microsoft.com/office/powerpoint/2010/main" val="287186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r="11235"/>
          <a:stretch/>
        </p:blipFill>
        <p:spPr>
          <a:xfrm>
            <a:off x="-277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877280" y="3986485"/>
            <a:ext cx="8902719" cy="39149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The </a:t>
            </a:r>
            <a:r>
              <a:rPr lang="en-US" sz="3200" b="1" dirty="0">
                <a:latin typeface="Source Sans Pro"/>
                <a:ea typeface="Source Sans Pro"/>
              </a:rPr>
              <a:t>Pregnancy Discrimination Act</a:t>
            </a:r>
            <a:r>
              <a:rPr lang="en-US" sz="3200" dirty="0">
                <a:latin typeface="Source Sans Pro"/>
                <a:ea typeface="Source Sans Pro"/>
              </a:rPr>
              <a:t> makes it illegal to discriminate against an applicant because she is pregnant. 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Source Sans Pro"/>
              <a:ea typeface="Source Sans Pro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The </a:t>
            </a:r>
            <a:r>
              <a:rPr lang="en-US" sz="3200" b="1" dirty="0">
                <a:latin typeface="Source Sans Pro"/>
                <a:ea typeface="Source Sans Pro"/>
              </a:rPr>
              <a:t>Pregnant Workers Fairness Act </a:t>
            </a:r>
            <a:r>
              <a:rPr lang="en-US" sz="3200" dirty="0">
                <a:latin typeface="Source Sans Pro"/>
                <a:ea typeface="Source Sans Pro"/>
              </a:rPr>
              <a:t>requires employers to accommodate pregnant job applicants during the hiring process.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877281" y="1375798"/>
            <a:ext cx="8902718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The Pregnancy Discrimination Act and Pregnant Workers Fairness Act </a:t>
            </a:r>
          </a:p>
        </p:txBody>
      </p:sp>
    </p:spTree>
    <p:extLst>
      <p:ext uri="{BB962C8B-B14F-4D97-AF65-F5344CB8AC3E}">
        <p14:creationId xmlns:p14="http://schemas.microsoft.com/office/powerpoint/2010/main" val="378001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Woman hugging person in military uniform">
            <a:extLst>
              <a:ext uri="{FF2B5EF4-FFF2-40B4-BE49-F238E27FC236}">
                <a16:creationId xmlns:a16="http://schemas.microsoft.com/office/drawing/2014/main" id="{22D948DA-2DC6-C835-B407-56CEDD082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r="24154"/>
          <a:stretch/>
        </p:blipFill>
        <p:spPr>
          <a:xfrm>
            <a:off x="-53197" y="-43135"/>
            <a:ext cx="8125915" cy="10481127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C75E-D53C-750A-AB06-782E0592FE58}"/>
              </a:ext>
            </a:extLst>
          </p:cNvPr>
          <p:cNvSpPr txBox="1"/>
          <p:nvPr/>
        </p:nvSpPr>
        <p:spPr>
          <a:xfrm>
            <a:off x="8978881" y="3605485"/>
            <a:ext cx="8456244" cy="39149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Source Sans Pro"/>
                <a:ea typeface="Source Sans Pro"/>
              </a:rPr>
              <a:t>The </a:t>
            </a:r>
            <a:r>
              <a:rPr lang="en-US" sz="3200" b="1" dirty="0">
                <a:latin typeface="Source Sans Pro"/>
                <a:ea typeface="Source Sans Pro"/>
              </a:rPr>
              <a:t>Uniformed Services Employment and Reemployment Rights Act </a:t>
            </a:r>
            <a:r>
              <a:rPr lang="en-US" sz="3200" dirty="0">
                <a:latin typeface="Source Sans Pro"/>
                <a:ea typeface="Source Sans Pro"/>
              </a:rPr>
              <a:t>makes it illegal to discriminate against a job applicant because he or she is a member of the armed forces, including the National Guard and the military reserves.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C5CA8-4DE3-6576-7805-6E55AB6D09D7}"/>
              </a:ext>
            </a:extLst>
          </p:cNvPr>
          <p:cNvSpPr txBox="1"/>
          <p:nvPr/>
        </p:nvSpPr>
        <p:spPr>
          <a:xfrm>
            <a:off x="8978880" y="1070998"/>
            <a:ext cx="8971189" cy="2338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</a:rPr>
              <a:t>The Uniformed Services Employment and Reemployment Rights Act </a:t>
            </a:r>
          </a:p>
        </p:txBody>
      </p:sp>
    </p:spTree>
    <p:extLst>
      <p:ext uri="{BB962C8B-B14F-4D97-AF65-F5344CB8AC3E}">
        <p14:creationId xmlns:p14="http://schemas.microsoft.com/office/powerpoint/2010/main" val="2481653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1271</Words>
  <Application>Microsoft Office PowerPoint</Application>
  <PresentationFormat>Custom</PresentationFormat>
  <Paragraphs>178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Source Sans Pro</vt:lpstr>
      <vt:lpstr>Source Sans Pro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HRELA-ppt2</dc:title>
  <cp:lastModifiedBy>Elena Hernandez</cp:lastModifiedBy>
  <cp:revision>99</cp:revision>
  <dcterms:created xsi:type="dcterms:W3CDTF">2006-08-16T00:00:00Z</dcterms:created>
  <dcterms:modified xsi:type="dcterms:W3CDTF">2024-05-29T16:14:43Z</dcterms:modified>
  <dc:identifier>DAFxdMrF4k8</dc:identifier>
</cp:coreProperties>
</file>